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sdx" ContentType="application/vnd.ms-visio.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802" r:id="rId1"/>
  </p:sldMasterIdLst>
  <p:notesMasterIdLst>
    <p:notesMasterId r:id="rId43"/>
  </p:notesMasterIdLst>
  <p:handoutMasterIdLst>
    <p:handoutMasterId r:id="rId44"/>
  </p:handoutMasterIdLst>
  <p:sldIdLst>
    <p:sldId id="259" r:id="rId2"/>
    <p:sldId id="260" r:id="rId3"/>
    <p:sldId id="315" r:id="rId4"/>
    <p:sldId id="406" r:id="rId5"/>
    <p:sldId id="402" r:id="rId6"/>
    <p:sldId id="412" r:id="rId7"/>
    <p:sldId id="398" r:id="rId8"/>
    <p:sldId id="389" r:id="rId9"/>
    <p:sldId id="325" r:id="rId10"/>
    <p:sldId id="309" r:id="rId11"/>
    <p:sldId id="333" r:id="rId12"/>
    <p:sldId id="403" r:id="rId13"/>
    <p:sldId id="377" r:id="rId14"/>
    <p:sldId id="366" r:id="rId15"/>
    <p:sldId id="376" r:id="rId16"/>
    <p:sldId id="408" r:id="rId17"/>
    <p:sldId id="379" r:id="rId18"/>
    <p:sldId id="410" r:id="rId19"/>
    <p:sldId id="362" r:id="rId20"/>
    <p:sldId id="356" r:id="rId21"/>
    <p:sldId id="369" r:id="rId22"/>
    <p:sldId id="392" r:id="rId23"/>
    <p:sldId id="370" r:id="rId24"/>
    <p:sldId id="357" r:id="rId25"/>
    <p:sldId id="371" r:id="rId26"/>
    <p:sldId id="374" r:id="rId27"/>
    <p:sldId id="363" r:id="rId28"/>
    <p:sldId id="355" r:id="rId29"/>
    <p:sldId id="349" r:id="rId30"/>
    <p:sldId id="381" r:id="rId31"/>
    <p:sldId id="382" r:id="rId32"/>
    <p:sldId id="383" r:id="rId33"/>
    <p:sldId id="384" r:id="rId34"/>
    <p:sldId id="386" r:id="rId35"/>
    <p:sldId id="387" r:id="rId36"/>
    <p:sldId id="364" r:id="rId37"/>
    <p:sldId id="344" r:id="rId38"/>
    <p:sldId id="409" r:id="rId39"/>
    <p:sldId id="390" r:id="rId40"/>
    <p:sldId id="411" r:id="rId41"/>
    <p:sldId id="299" r:id="rId4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47" userDrawn="1">
          <p15:clr>
            <a:srgbClr val="A4A3A4"/>
          </p15:clr>
        </p15:guide>
        <p15:guide id="2" pos="567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程浩" initials="程浩" lastIdx="1" clrIdx="0">
    <p:extLst>
      <p:ext uri="{19B8F6BF-5375-455C-9EA6-DF929625EA0E}">
        <p15:presenceInfo xmlns:p15="http://schemas.microsoft.com/office/powerpoint/2012/main" userId="程浩"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72BD"/>
    <a:srgbClr val="4775B4"/>
    <a:srgbClr val="4191A6"/>
    <a:srgbClr val="004098"/>
    <a:srgbClr val="004040"/>
    <a:srgbClr val="FFFF00"/>
    <a:srgbClr val="000080"/>
    <a:srgbClr val="00FFFF"/>
    <a:srgbClr val="000040"/>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B9354F-7837-49CE-8E8A-24C516EC5B88}" v="34" dt="2020-08-28T08:17:36.601"/>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19" autoAdjust="0"/>
    <p:restoredTop sz="80353" autoAdjust="0"/>
  </p:normalViewPr>
  <p:slideViewPr>
    <p:cSldViewPr snapToGrid="0">
      <p:cViewPr varScale="1">
        <p:scale>
          <a:sx n="69" d="100"/>
          <a:sy n="69" d="100"/>
        </p:scale>
        <p:origin x="1646" y="67"/>
      </p:cViewPr>
      <p:guideLst>
        <p:guide orient="horz" pos="4247"/>
        <p:guide pos="5670"/>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60" d="100"/>
          <a:sy n="60" d="100"/>
        </p:scale>
        <p:origin x="1496" y="5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程浩" userId="7725c058-dd5c-4e00-a652-2aeefd20adce" providerId="ADAL" clId="{E1D4F4EA-CFF9-49CA-8339-D02910179105}"/>
    <pc:docChg chg="undo custSel modSld sldOrd">
      <pc:chgData name="程浩" userId="7725c058-dd5c-4e00-a652-2aeefd20adce" providerId="ADAL" clId="{E1D4F4EA-CFF9-49CA-8339-D02910179105}" dt="2019-03-21T12:53:39.847" v="987" actId="1076"/>
      <pc:docMkLst>
        <pc:docMk/>
      </pc:docMkLst>
    </pc:docChg>
  </pc:docChgLst>
  <pc:docChgLst>
    <pc:chgData name="Yu, Yunzhu" userId="27b315c1-0dbf-4dcf-b561-5edfa5b25a73" providerId="ADAL" clId="{02B9354F-7837-49CE-8E8A-24C516EC5B88}"/>
    <pc:docChg chg="undo custSel addSld delSld modSld sldOrd">
      <pc:chgData name="Yu, Yunzhu" userId="27b315c1-0dbf-4dcf-b561-5edfa5b25a73" providerId="ADAL" clId="{02B9354F-7837-49CE-8E8A-24C516EC5B88}" dt="2020-08-28T08:17:53.069" v="161" actId="1076"/>
      <pc:docMkLst>
        <pc:docMk/>
      </pc:docMkLst>
      <pc:sldChg chg="modSp">
        <pc:chgData name="Yu, Yunzhu" userId="27b315c1-0dbf-4dcf-b561-5edfa5b25a73" providerId="ADAL" clId="{02B9354F-7837-49CE-8E8A-24C516EC5B88}" dt="2020-08-28T06:32:42.740" v="3"/>
        <pc:sldMkLst>
          <pc:docMk/>
          <pc:sldMk cId="2049770824" sldId="259"/>
        </pc:sldMkLst>
        <pc:spChg chg="mod">
          <ac:chgData name="Yu, Yunzhu" userId="27b315c1-0dbf-4dcf-b561-5edfa5b25a73" providerId="ADAL" clId="{02B9354F-7837-49CE-8E8A-24C516EC5B88}" dt="2020-08-28T06:32:42.740" v="3"/>
          <ac:spMkLst>
            <pc:docMk/>
            <pc:sldMk cId="2049770824" sldId="259"/>
            <ac:spMk id="6" creationId="{00000000-0000-0000-0000-000000000000}"/>
          </ac:spMkLst>
        </pc:spChg>
      </pc:sldChg>
      <pc:sldChg chg="modSp">
        <pc:chgData name="Yu, Yunzhu" userId="27b315c1-0dbf-4dcf-b561-5edfa5b25a73" providerId="ADAL" clId="{02B9354F-7837-49CE-8E8A-24C516EC5B88}" dt="2020-08-28T06:33:17.552" v="10" actId="20577"/>
        <pc:sldMkLst>
          <pc:docMk/>
          <pc:sldMk cId="3155251148" sldId="260"/>
        </pc:sldMkLst>
        <pc:spChg chg="mod">
          <ac:chgData name="Yu, Yunzhu" userId="27b315c1-0dbf-4dcf-b561-5edfa5b25a73" providerId="ADAL" clId="{02B9354F-7837-49CE-8E8A-24C516EC5B88}" dt="2020-08-28T06:33:17.552" v="10" actId="20577"/>
          <ac:spMkLst>
            <pc:docMk/>
            <pc:sldMk cId="3155251148" sldId="260"/>
            <ac:spMk id="11" creationId="{00000000-0000-0000-0000-000000000000}"/>
          </ac:spMkLst>
        </pc:spChg>
        <pc:spChg chg="mod">
          <ac:chgData name="Yu, Yunzhu" userId="27b315c1-0dbf-4dcf-b561-5edfa5b25a73" providerId="ADAL" clId="{02B9354F-7837-49CE-8E8A-24C516EC5B88}" dt="2020-08-28T06:33:00.724" v="4" actId="20577"/>
          <ac:spMkLst>
            <pc:docMk/>
            <pc:sldMk cId="3155251148" sldId="260"/>
            <ac:spMk id="16" creationId="{00000000-0000-0000-0000-000000000000}"/>
          </ac:spMkLst>
        </pc:spChg>
        <pc:spChg chg="mod">
          <ac:chgData name="Yu, Yunzhu" userId="27b315c1-0dbf-4dcf-b561-5edfa5b25a73" providerId="ADAL" clId="{02B9354F-7837-49CE-8E8A-24C516EC5B88}" dt="2020-08-28T06:33:15.240" v="9" actId="20577"/>
          <ac:spMkLst>
            <pc:docMk/>
            <pc:sldMk cId="3155251148" sldId="260"/>
            <ac:spMk id="21" creationId="{00000000-0000-0000-0000-000000000000}"/>
          </ac:spMkLst>
        </pc:spChg>
        <pc:spChg chg="mod">
          <ac:chgData name="Yu, Yunzhu" userId="27b315c1-0dbf-4dcf-b561-5edfa5b25a73" providerId="ADAL" clId="{02B9354F-7837-49CE-8E8A-24C516EC5B88}" dt="2020-08-28T06:33:12.490" v="8"/>
          <ac:spMkLst>
            <pc:docMk/>
            <pc:sldMk cId="3155251148" sldId="260"/>
            <ac:spMk id="26" creationId="{00000000-0000-0000-0000-000000000000}"/>
          </ac:spMkLst>
        </pc:spChg>
      </pc:sldChg>
      <pc:sldChg chg="modSp">
        <pc:chgData name="Yu, Yunzhu" userId="27b315c1-0dbf-4dcf-b561-5edfa5b25a73" providerId="ADAL" clId="{02B9354F-7837-49CE-8E8A-24C516EC5B88}" dt="2020-08-28T06:34:12.396" v="36" actId="20577"/>
        <pc:sldMkLst>
          <pc:docMk/>
          <pc:sldMk cId="2325058612" sldId="309"/>
        </pc:sldMkLst>
        <pc:spChg chg="mod">
          <ac:chgData name="Yu, Yunzhu" userId="27b315c1-0dbf-4dcf-b561-5edfa5b25a73" providerId="ADAL" clId="{02B9354F-7837-49CE-8E8A-24C516EC5B88}" dt="2020-08-28T06:34:00.708" v="32" actId="6549"/>
          <ac:spMkLst>
            <pc:docMk/>
            <pc:sldMk cId="2325058612" sldId="309"/>
            <ac:spMk id="11" creationId="{00000000-0000-0000-0000-000000000000}"/>
          </ac:spMkLst>
        </pc:spChg>
        <pc:spChg chg="mod">
          <ac:chgData name="Yu, Yunzhu" userId="27b315c1-0dbf-4dcf-b561-5edfa5b25a73" providerId="ADAL" clId="{02B9354F-7837-49CE-8E8A-24C516EC5B88}" dt="2020-08-28T06:34:02.068" v="33" actId="6549"/>
          <ac:spMkLst>
            <pc:docMk/>
            <pc:sldMk cId="2325058612" sldId="309"/>
            <ac:spMk id="16" creationId="{00000000-0000-0000-0000-000000000000}"/>
          </ac:spMkLst>
        </pc:spChg>
        <pc:spChg chg="mod">
          <ac:chgData name="Yu, Yunzhu" userId="27b315c1-0dbf-4dcf-b561-5edfa5b25a73" providerId="ADAL" clId="{02B9354F-7837-49CE-8E8A-24C516EC5B88}" dt="2020-08-28T06:34:12.396" v="36" actId="20577"/>
          <ac:spMkLst>
            <pc:docMk/>
            <pc:sldMk cId="2325058612" sldId="309"/>
            <ac:spMk id="21" creationId="{00000000-0000-0000-0000-000000000000}"/>
          </ac:spMkLst>
        </pc:spChg>
        <pc:spChg chg="mod">
          <ac:chgData name="Yu, Yunzhu" userId="27b315c1-0dbf-4dcf-b561-5edfa5b25a73" providerId="ADAL" clId="{02B9354F-7837-49CE-8E8A-24C516EC5B88}" dt="2020-08-28T06:34:09.490" v="35"/>
          <ac:spMkLst>
            <pc:docMk/>
            <pc:sldMk cId="2325058612" sldId="309"/>
            <ac:spMk id="26" creationId="{00000000-0000-0000-0000-000000000000}"/>
          </ac:spMkLst>
        </pc:spChg>
      </pc:sldChg>
      <pc:sldChg chg="modSp">
        <pc:chgData name="Yu, Yunzhu" userId="27b315c1-0dbf-4dcf-b561-5edfa5b25a73" providerId="ADAL" clId="{02B9354F-7837-49CE-8E8A-24C516EC5B88}" dt="2020-08-28T06:35:43.618" v="63" actId="20577"/>
        <pc:sldMkLst>
          <pc:docMk/>
          <pc:sldMk cId="2392424663" sldId="313"/>
        </pc:sldMkLst>
        <pc:spChg chg="mod">
          <ac:chgData name="Yu, Yunzhu" userId="27b315c1-0dbf-4dcf-b561-5edfa5b25a73" providerId="ADAL" clId="{02B9354F-7837-49CE-8E8A-24C516EC5B88}" dt="2020-08-28T06:35:43.618" v="63" actId="20577"/>
          <ac:spMkLst>
            <pc:docMk/>
            <pc:sldMk cId="2392424663" sldId="313"/>
            <ac:spMk id="11" creationId="{00000000-0000-0000-0000-000000000000}"/>
          </ac:spMkLst>
        </pc:spChg>
        <pc:spChg chg="mod">
          <ac:chgData name="Yu, Yunzhu" userId="27b315c1-0dbf-4dcf-b561-5edfa5b25a73" providerId="ADAL" clId="{02B9354F-7837-49CE-8E8A-24C516EC5B88}" dt="2020-08-28T06:35:41.056" v="62" actId="20577"/>
          <ac:spMkLst>
            <pc:docMk/>
            <pc:sldMk cId="2392424663" sldId="313"/>
            <ac:spMk id="16" creationId="{00000000-0000-0000-0000-000000000000}"/>
          </ac:spMkLst>
        </pc:spChg>
        <pc:spChg chg="mod">
          <ac:chgData name="Yu, Yunzhu" userId="27b315c1-0dbf-4dcf-b561-5edfa5b25a73" providerId="ADAL" clId="{02B9354F-7837-49CE-8E8A-24C516EC5B88}" dt="2020-08-28T06:35:38.493" v="61" actId="20577"/>
          <ac:spMkLst>
            <pc:docMk/>
            <pc:sldMk cId="2392424663" sldId="313"/>
            <ac:spMk id="21" creationId="{00000000-0000-0000-0000-000000000000}"/>
          </ac:spMkLst>
        </pc:spChg>
        <pc:spChg chg="mod">
          <ac:chgData name="Yu, Yunzhu" userId="27b315c1-0dbf-4dcf-b561-5edfa5b25a73" providerId="ADAL" clId="{02B9354F-7837-49CE-8E8A-24C516EC5B88}" dt="2020-08-28T06:35:35.821" v="60"/>
          <ac:spMkLst>
            <pc:docMk/>
            <pc:sldMk cId="2392424663" sldId="313"/>
            <ac:spMk id="26" creationId="{00000000-0000-0000-0000-000000000000}"/>
          </ac:spMkLst>
        </pc:spChg>
      </pc:sldChg>
      <pc:sldChg chg="modSp">
        <pc:chgData name="Yu, Yunzhu" userId="27b315c1-0dbf-4dcf-b561-5edfa5b25a73" providerId="ADAL" clId="{02B9354F-7837-49CE-8E8A-24C516EC5B88}" dt="2020-08-28T06:33:35.427" v="28"/>
        <pc:sldMkLst>
          <pc:docMk/>
          <pc:sldMk cId="3427998921" sldId="315"/>
        </pc:sldMkLst>
        <pc:spChg chg="mod">
          <ac:chgData name="Yu, Yunzhu" userId="27b315c1-0dbf-4dcf-b561-5edfa5b25a73" providerId="ADAL" clId="{02B9354F-7837-49CE-8E8A-24C516EC5B88}" dt="2020-08-28T06:33:23.052" v="11" actId="20577"/>
          <ac:spMkLst>
            <pc:docMk/>
            <pc:sldMk cId="3427998921" sldId="315"/>
            <ac:spMk id="11" creationId="{00000000-0000-0000-0000-000000000000}"/>
          </ac:spMkLst>
        </pc:spChg>
        <pc:spChg chg="mod">
          <ac:chgData name="Yu, Yunzhu" userId="27b315c1-0dbf-4dcf-b561-5edfa5b25a73" providerId="ADAL" clId="{02B9354F-7837-49CE-8E8A-24C516EC5B88}" dt="2020-08-28T06:33:26.927" v="12" actId="20577"/>
          <ac:spMkLst>
            <pc:docMk/>
            <pc:sldMk cId="3427998921" sldId="315"/>
            <ac:spMk id="16" creationId="{00000000-0000-0000-0000-000000000000}"/>
          </ac:spMkLst>
        </pc:spChg>
        <pc:spChg chg="mod">
          <ac:chgData name="Yu, Yunzhu" userId="27b315c1-0dbf-4dcf-b561-5edfa5b25a73" providerId="ADAL" clId="{02B9354F-7837-49CE-8E8A-24C516EC5B88}" dt="2020-08-28T06:33:29.974" v="13" actId="20577"/>
          <ac:spMkLst>
            <pc:docMk/>
            <pc:sldMk cId="3427998921" sldId="315"/>
            <ac:spMk id="21" creationId="{00000000-0000-0000-0000-000000000000}"/>
          </ac:spMkLst>
        </pc:spChg>
        <pc:spChg chg="mod">
          <ac:chgData name="Yu, Yunzhu" userId="27b315c1-0dbf-4dcf-b561-5edfa5b25a73" providerId="ADAL" clId="{02B9354F-7837-49CE-8E8A-24C516EC5B88}" dt="2020-08-28T06:33:35.427" v="28"/>
          <ac:spMkLst>
            <pc:docMk/>
            <pc:sldMk cId="3427998921" sldId="315"/>
            <ac:spMk id="26" creationId="{00000000-0000-0000-0000-000000000000}"/>
          </ac:spMkLst>
        </pc:spChg>
      </pc:sldChg>
      <pc:sldChg chg="del">
        <pc:chgData name="Yu, Yunzhu" userId="27b315c1-0dbf-4dcf-b561-5edfa5b25a73" providerId="ADAL" clId="{02B9354F-7837-49CE-8E8A-24C516EC5B88}" dt="2020-08-28T06:35:22.509" v="59" actId="2696"/>
        <pc:sldMkLst>
          <pc:docMk/>
          <pc:sldMk cId="1830767358" sldId="317"/>
        </pc:sldMkLst>
      </pc:sldChg>
      <pc:sldChg chg="modSp">
        <pc:chgData name="Yu, Yunzhu" userId="27b315c1-0dbf-4dcf-b561-5edfa5b25a73" providerId="ADAL" clId="{02B9354F-7837-49CE-8E8A-24C516EC5B88}" dt="2020-08-28T06:35:07.708" v="57"/>
        <pc:sldMkLst>
          <pc:docMk/>
          <pc:sldMk cId="3677608847" sldId="318"/>
        </pc:sldMkLst>
        <pc:spChg chg="mod">
          <ac:chgData name="Yu, Yunzhu" userId="27b315c1-0dbf-4dcf-b561-5edfa5b25a73" providerId="ADAL" clId="{02B9354F-7837-49CE-8E8A-24C516EC5B88}" dt="2020-08-28T06:34:58.146" v="38" actId="20577"/>
          <ac:spMkLst>
            <pc:docMk/>
            <pc:sldMk cId="3677608847" sldId="318"/>
            <ac:spMk id="11" creationId="{00000000-0000-0000-0000-000000000000}"/>
          </ac:spMkLst>
        </pc:spChg>
        <pc:spChg chg="mod">
          <ac:chgData name="Yu, Yunzhu" userId="27b315c1-0dbf-4dcf-b561-5edfa5b25a73" providerId="ADAL" clId="{02B9354F-7837-49CE-8E8A-24C516EC5B88}" dt="2020-08-28T06:35:00.974" v="39" actId="20577"/>
          <ac:spMkLst>
            <pc:docMk/>
            <pc:sldMk cId="3677608847" sldId="318"/>
            <ac:spMk id="16" creationId="{00000000-0000-0000-0000-000000000000}"/>
          </ac:spMkLst>
        </pc:spChg>
        <pc:spChg chg="mod">
          <ac:chgData name="Yu, Yunzhu" userId="27b315c1-0dbf-4dcf-b561-5edfa5b25a73" providerId="ADAL" clId="{02B9354F-7837-49CE-8E8A-24C516EC5B88}" dt="2020-08-28T06:35:02.802" v="40" actId="20577"/>
          <ac:spMkLst>
            <pc:docMk/>
            <pc:sldMk cId="3677608847" sldId="318"/>
            <ac:spMk id="21" creationId="{00000000-0000-0000-0000-000000000000}"/>
          </ac:spMkLst>
        </pc:spChg>
        <pc:spChg chg="mod">
          <ac:chgData name="Yu, Yunzhu" userId="27b315c1-0dbf-4dcf-b561-5edfa5b25a73" providerId="ADAL" clId="{02B9354F-7837-49CE-8E8A-24C516EC5B88}" dt="2020-08-28T06:35:07.708" v="57"/>
          <ac:spMkLst>
            <pc:docMk/>
            <pc:sldMk cId="3677608847" sldId="318"/>
            <ac:spMk id="26" creationId="{00000000-0000-0000-0000-000000000000}"/>
          </ac:spMkLst>
        </pc:spChg>
      </pc:sldChg>
      <pc:sldChg chg="del">
        <pc:chgData name="Yu, Yunzhu" userId="27b315c1-0dbf-4dcf-b561-5edfa5b25a73" providerId="ADAL" clId="{02B9354F-7837-49CE-8E8A-24C516EC5B88}" dt="2020-08-28T06:33:51.865" v="31" actId="2696"/>
        <pc:sldMkLst>
          <pc:docMk/>
          <pc:sldMk cId="2673312129" sldId="323"/>
        </pc:sldMkLst>
      </pc:sldChg>
      <pc:sldChg chg="del">
        <pc:chgData name="Yu, Yunzhu" userId="27b315c1-0dbf-4dcf-b561-5edfa5b25a73" providerId="ADAL" clId="{02B9354F-7837-49CE-8E8A-24C516EC5B88}" dt="2020-08-28T06:33:50.209" v="30" actId="2696"/>
        <pc:sldMkLst>
          <pc:docMk/>
          <pc:sldMk cId="2290063602" sldId="330"/>
        </pc:sldMkLst>
      </pc:sldChg>
      <pc:sldChg chg="del">
        <pc:chgData name="Yu, Yunzhu" userId="27b315c1-0dbf-4dcf-b561-5edfa5b25a73" providerId="ADAL" clId="{02B9354F-7837-49CE-8E8A-24C516EC5B88}" dt="2020-08-28T06:33:44.958" v="29" actId="2696"/>
        <pc:sldMkLst>
          <pc:docMk/>
          <pc:sldMk cId="3099077673" sldId="338"/>
        </pc:sldMkLst>
      </pc:sldChg>
      <pc:sldChg chg="del">
        <pc:chgData name="Yu, Yunzhu" userId="27b315c1-0dbf-4dcf-b561-5edfa5b25a73" providerId="ADAL" clId="{02B9354F-7837-49CE-8E8A-24C516EC5B88}" dt="2020-08-28T06:34:25.505" v="37" actId="2696"/>
        <pc:sldMkLst>
          <pc:docMk/>
          <pc:sldMk cId="925662306" sldId="343"/>
        </pc:sldMkLst>
      </pc:sldChg>
      <pc:sldChg chg="ord">
        <pc:chgData name="Yu, Yunzhu" userId="27b315c1-0dbf-4dcf-b561-5edfa5b25a73" providerId="ADAL" clId="{02B9354F-7837-49CE-8E8A-24C516EC5B88}" dt="2020-08-28T06:35:17.962" v="58"/>
        <pc:sldMkLst>
          <pc:docMk/>
          <pc:sldMk cId="1493568430" sldId="344"/>
        </pc:sldMkLst>
      </pc:sldChg>
      <pc:sldChg chg="addSp delSp modSp ord">
        <pc:chgData name="Yu, Yunzhu" userId="27b315c1-0dbf-4dcf-b561-5edfa5b25a73" providerId="ADAL" clId="{02B9354F-7837-49CE-8E8A-24C516EC5B88}" dt="2020-08-28T06:38:16.269" v="114" actId="1076"/>
        <pc:sldMkLst>
          <pc:docMk/>
          <pc:sldMk cId="3457938798" sldId="348"/>
        </pc:sldMkLst>
        <pc:spChg chg="mod">
          <ac:chgData name="Yu, Yunzhu" userId="27b315c1-0dbf-4dcf-b561-5edfa5b25a73" providerId="ADAL" clId="{02B9354F-7837-49CE-8E8A-24C516EC5B88}" dt="2020-08-28T06:36:29.844" v="92" actId="20577"/>
          <ac:spMkLst>
            <pc:docMk/>
            <pc:sldMk cId="3457938798" sldId="348"/>
            <ac:spMk id="5" creationId="{474B6190-A612-4C5E-9EF3-F71AA86E5B74}"/>
          </ac:spMkLst>
        </pc:spChg>
        <pc:spChg chg="del">
          <ac:chgData name="Yu, Yunzhu" userId="27b315c1-0dbf-4dcf-b561-5edfa5b25a73" providerId="ADAL" clId="{02B9354F-7837-49CE-8E8A-24C516EC5B88}" dt="2020-08-28T06:36:51.846" v="95" actId="478"/>
          <ac:spMkLst>
            <pc:docMk/>
            <pc:sldMk cId="3457938798" sldId="348"/>
            <ac:spMk id="8" creationId="{3C545CE5-857A-40BE-8A6C-50832351E723}"/>
          </ac:spMkLst>
        </pc:spChg>
        <pc:picChg chg="add del mod">
          <ac:chgData name="Yu, Yunzhu" userId="27b315c1-0dbf-4dcf-b561-5edfa5b25a73" providerId="ADAL" clId="{02B9354F-7837-49CE-8E8A-24C516EC5B88}" dt="2020-08-28T06:37:01.643" v="99" actId="478"/>
          <ac:picMkLst>
            <pc:docMk/>
            <pc:sldMk cId="3457938798" sldId="348"/>
            <ac:picMk id="3" creationId="{638C613E-1DC7-4EE5-A437-1C45F382C8E3}"/>
          </ac:picMkLst>
        </pc:picChg>
        <pc:picChg chg="del">
          <ac:chgData name="Yu, Yunzhu" userId="27b315c1-0dbf-4dcf-b561-5edfa5b25a73" providerId="ADAL" clId="{02B9354F-7837-49CE-8E8A-24C516EC5B88}" dt="2020-08-28T06:36:09.057" v="66" actId="478"/>
          <ac:picMkLst>
            <pc:docMk/>
            <pc:sldMk cId="3457938798" sldId="348"/>
            <ac:picMk id="6" creationId="{72E23048-6688-499E-B057-53BC19704445}"/>
          </ac:picMkLst>
        </pc:picChg>
        <pc:picChg chg="del">
          <ac:chgData name="Yu, Yunzhu" userId="27b315c1-0dbf-4dcf-b561-5edfa5b25a73" providerId="ADAL" clId="{02B9354F-7837-49CE-8E8A-24C516EC5B88}" dt="2020-08-28T06:36:08.546" v="65" actId="478"/>
          <ac:picMkLst>
            <pc:docMk/>
            <pc:sldMk cId="3457938798" sldId="348"/>
            <ac:picMk id="7" creationId="{E0D1EC97-0AC5-4714-B871-EDE75E47AB25}"/>
          </ac:picMkLst>
        </pc:picChg>
        <pc:picChg chg="add mod">
          <ac:chgData name="Yu, Yunzhu" userId="27b315c1-0dbf-4dcf-b561-5edfa5b25a73" providerId="ADAL" clId="{02B9354F-7837-49CE-8E8A-24C516EC5B88}" dt="2020-08-28T06:38:16.269" v="114" actId="1076"/>
          <ac:picMkLst>
            <pc:docMk/>
            <pc:sldMk cId="3457938798" sldId="348"/>
            <ac:picMk id="9" creationId="{33F3BF40-52A1-462D-ACB4-5B859FF4E62B}"/>
          </ac:picMkLst>
        </pc:picChg>
      </pc:sldChg>
      <pc:sldChg chg="add">
        <pc:chgData name="Yu, Yunzhu" userId="27b315c1-0dbf-4dcf-b561-5edfa5b25a73" providerId="ADAL" clId="{02B9354F-7837-49CE-8E8A-24C516EC5B88}" dt="2020-08-28T06:36:04.368" v="64"/>
        <pc:sldMkLst>
          <pc:docMk/>
          <pc:sldMk cId="231385235" sldId="357"/>
        </pc:sldMkLst>
      </pc:sldChg>
      <pc:sldChg chg="add del">
        <pc:chgData name="Yu, Yunzhu" userId="27b315c1-0dbf-4dcf-b561-5edfa5b25a73" providerId="ADAL" clId="{02B9354F-7837-49CE-8E8A-24C516EC5B88}" dt="2020-08-28T06:32:28.412" v="1"/>
        <pc:sldMkLst>
          <pc:docMk/>
          <pc:sldMk cId="545178162" sldId="357"/>
        </pc:sldMkLst>
      </pc:sldChg>
      <pc:sldChg chg="addSp delSp modSp add">
        <pc:chgData name="Yu, Yunzhu" userId="27b315c1-0dbf-4dcf-b561-5edfa5b25a73" providerId="ADAL" clId="{02B9354F-7837-49CE-8E8A-24C516EC5B88}" dt="2020-08-28T06:48:37.997" v="119" actId="478"/>
        <pc:sldMkLst>
          <pc:docMk/>
          <pc:sldMk cId="3618759239" sldId="358"/>
        </pc:sldMkLst>
        <pc:picChg chg="add mod">
          <ac:chgData name="Yu, Yunzhu" userId="27b315c1-0dbf-4dcf-b561-5edfa5b25a73" providerId="ADAL" clId="{02B9354F-7837-49CE-8E8A-24C516EC5B88}" dt="2020-08-28T06:38:26.661" v="116" actId="1076"/>
          <ac:picMkLst>
            <pc:docMk/>
            <pc:sldMk cId="3618759239" sldId="358"/>
            <ac:picMk id="3" creationId="{D1B117BD-E0AB-4099-ADC2-CB40D80B1644}"/>
          </ac:picMkLst>
        </pc:picChg>
        <pc:picChg chg="add del">
          <ac:chgData name="Yu, Yunzhu" userId="27b315c1-0dbf-4dcf-b561-5edfa5b25a73" providerId="ADAL" clId="{02B9354F-7837-49CE-8E8A-24C516EC5B88}" dt="2020-08-28T06:48:37.997" v="119" actId="478"/>
          <ac:picMkLst>
            <pc:docMk/>
            <pc:sldMk cId="3618759239" sldId="358"/>
            <ac:picMk id="6" creationId="{2356E766-5F9C-44A8-BB0E-F6D38559B7BB}"/>
          </ac:picMkLst>
        </pc:picChg>
        <pc:picChg chg="del">
          <ac:chgData name="Yu, Yunzhu" userId="27b315c1-0dbf-4dcf-b561-5edfa5b25a73" providerId="ADAL" clId="{02B9354F-7837-49CE-8E8A-24C516EC5B88}" dt="2020-08-28T06:37:29.737" v="107" actId="478"/>
          <ac:picMkLst>
            <pc:docMk/>
            <pc:sldMk cId="3618759239" sldId="358"/>
            <ac:picMk id="9" creationId="{33F3BF40-52A1-462D-ACB4-5B859FF4E62B}"/>
          </ac:picMkLst>
        </pc:picChg>
      </pc:sldChg>
      <pc:sldChg chg="addSp delSp modSp add">
        <pc:chgData name="Yu, Yunzhu" userId="27b315c1-0dbf-4dcf-b561-5edfa5b25a73" providerId="ADAL" clId="{02B9354F-7837-49CE-8E8A-24C516EC5B88}" dt="2020-08-28T06:49:49.810" v="152" actId="1076"/>
        <pc:sldMkLst>
          <pc:docMk/>
          <pc:sldMk cId="3528482705" sldId="359"/>
        </pc:sldMkLst>
        <pc:spChg chg="mod">
          <ac:chgData name="Yu, Yunzhu" userId="27b315c1-0dbf-4dcf-b561-5edfa5b25a73" providerId="ADAL" clId="{02B9354F-7837-49CE-8E8A-24C516EC5B88}" dt="2020-08-28T06:48:51.560" v="141"/>
          <ac:spMkLst>
            <pc:docMk/>
            <pc:sldMk cId="3528482705" sldId="359"/>
            <ac:spMk id="5" creationId="{474B6190-A612-4C5E-9EF3-F71AA86E5B74}"/>
          </ac:spMkLst>
        </pc:spChg>
        <pc:picChg chg="del">
          <ac:chgData name="Yu, Yunzhu" userId="27b315c1-0dbf-4dcf-b561-5edfa5b25a73" providerId="ADAL" clId="{02B9354F-7837-49CE-8E8A-24C516EC5B88}" dt="2020-08-28T06:48:42.388" v="121" actId="478"/>
          <ac:picMkLst>
            <pc:docMk/>
            <pc:sldMk cId="3528482705" sldId="359"/>
            <ac:picMk id="3" creationId="{D1B117BD-E0AB-4099-ADC2-CB40D80B1644}"/>
          </ac:picMkLst>
        </pc:picChg>
        <pc:picChg chg="del mod">
          <ac:chgData name="Yu, Yunzhu" userId="27b315c1-0dbf-4dcf-b561-5edfa5b25a73" providerId="ADAL" clId="{02B9354F-7837-49CE-8E8A-24C516EC5B88}" dt="2020-08-28T06:49:44.842" v="150" actId="478"/>
          <ac:picMkLst>
            <pc:docMk/>
            <pc:sldMk cId="3528482705" sldId="359"/>
            <ac:picMk id="6" creationId="{2356E766-5F9C-44A8-BB0E-F6D38559B7BB}"/>
          </ac:picMkLst>
        </pc:picChg>
        <pc:picChg chg="add mod">
          <ac:chgData name="Yu, Yunzhu" userId="27b315c1-0dbf-4dcf-b561-5edfa5b25a73" providerId="ADAL" clId="{02B9354F-7837-49CE-8E8A-24C516EC5B88}" dt="2020-08-28T06:49:49.810" v="152" actId="1076"/>
          <ac:picMkLst>
            <pc:docMk/>
            <pc:sldMk cId="3528482705" sldId="359"/>
            <ac:picMk id="7" creationId="{34F06930-C5C9-431C-BBCE-491C7807C7E1}"/>
          </ac:picMkLst>
        </pc:picChg>
      </pc:sldChg>
      <pc:sldChg chg="addSp delSp modSp add">
        <pc:chgData name="Yu, Yunzhu" userId="27b315c1-0dbf-4dcf-b561-5edfa5b25a73" providerId="ADAL" clId="{02B9354F-7837-49CE-8E8A-24C516EC5B88}" dt="2020-08-28T08:17:53.069" v="161" actId="1076"/>
        <pc:sldMkLst>
          <pc:docMk/>
          <pc:sldMk cId="3922208858" sldId="360"/>
        </pc:sldMkLst>
        <pc:picChg chg="add mod">
          <ac:chgData name="Yu, Yunzhu" userId="27b315c1-0dbf-4dcf-b561-5edfa5b25a73" providerId="ADAL" clId="{02B9354F-7837-49CE-8E8A-24C516EC5B88}" dt="2020-08-28T08:17:49.038" v="159" actId="14100"/>
          <ac:picMkLst>
            <pc:docMk/>
            <pc:sldMk cId="3922208858" sldId="360"/>
            <ac:picMk id="3" creationId="{EC890B1E-A611-41BA-8E87-2758201C42E0}"/>
          </ac:picMkLst>
        </pc:picChg>
        <pc:picChg chg="mod">
          <ac:chgData name="Yu, Yunzhu" userId="27b315c1-0dbf-4dcf-b561-5edfa5b25a73" providerId="ADAL" clId="{02B9354F-7837-49CE-8E8A-24C516EC5B88}" dt="2020-08-28T08:17:53.069" v="161" actId="1076"/>
          <ac:picMkLst>
            <pc:docMk/>
            <pc:sldMk cId="3922208858" sldId="360"/>
            <ac:picMk id="6" creationId="{2356E766-5F9C-44A8-BB0E-F6D38559B7BB}"/>
          </ac:picMkLst>
        </pc:picChg>
        <pc:picChg chg="del">
          <ac:chgData name="Yu, Yunzhu" userId="27b315c1-0dbf-4dcf-b561-5edfa5b25a73" providerId="ADAL" clId="{02B9354F-7837-49CE-8E8A-24C516EC5B88}" dt="2020-08-28T06:49:42.451" v="149" actId="478"/>
          <ac:picMkLst>
            <pc:docMk/>
            <pc:sldMk cId="3922208858" sldId="360"/>
            <ac:picMk id="7" creationId="{34F06930-C5C9-431C-BBCE-491C7807C7E1}"/>
          </ac:picMkLst>
        </pc:picChg>
      </pc:sldChg>
    </pc:docChg>
  </pc:docChgLst>
  <pc:docChgLst>
    <pc:chgData name="程浩" userId="7725c058-dd5c-4e00-a652-2aeefd20adce" providerId="ADAL" clId="{565A716E-9F45-416A-AA04-0CE471692FC9}"/>
    <pc:docChg chg="delSld">
      <pc:chgData name="程浩" userId="7725c058-dd5c-4e00-a652-2aeefd20adce" providerId="ADAL" clId="{565A716E-9F45-416A-AA04-0CE471692FC9}" dt="2019-03-25T03:02:36.493" v="27" actId="2696"/>
      <pc:docMkLst>
        <pc:docMk/>
      </pc:docMkLst>
      <pc:sldChg chg="del">
        <pc:chgData name="程浩" userId="7725c058-dd5c-4e00-a652-2aeefd20adce" providerId="ADAL" clId="{565A716E-9F45-416A-AA04-0CE471692FC9}" dt="2019-03-25T03:02:34.854" v="1" actId="2696"/>
        <pc:sldMkLst>
          <pc:docMk/>
          <pc:sldMk cId="2049770824" sldId="259"/>
        </pc:sldMkLst>
      </pc:sldChg>
      <pc:sldChg chg="del">
        <pc:chgData name="程浩" userId="7725c058-dd5c-4e00-a652-2aeefd20adce" providerId="ADAL" clId="{565A716E-9F45-416A-AA04-0CE471692FC9}" dt="2019-03-25T03:02:34.883" v="2" actId="2696"/>
        <pc:sldMkLst>
          <pc:docMk/>
          <pc:sldMk cId="3155251148" sldId="260"/>
        </pc:sldMkLst>
      </pc:sldChg>
      <pc:sldChg chg="del">
        <pc:chgData name="程浩" userId="7725c058-dd5c-4e00-a652-2aeefd20adce" providerId="ADAL" clId="{565A716E-9F45-416A-AA04-0CE471692FC9}" dt="2019-03-25T03:02:36.354" v="22" actId="2696"/>
        <pc:sldMkLst>
          <pc:docMk/>
          <pc:sldMk cId="3193560586" sldId="275"/>
        </pc:sldMkLst>
      </pc:sldChg>
      <pc:sldChg chg="del">
        <pc:chgData name="程浩" userId="7725c058-dd5c-4e00-a652-2aeefd20adce" providerId="ADAL" clId="{565A716E-9F45-416A-AA04-0CE471692FC9}" dt="2019-03-25T03:02:36.486" v="26" actId="2696"/>
        <pc:sldMkLst>
          <pc:docMk/>
          <pc:sldMk cId="1727030197" sldId="299"/>
        </pc:sldMkLst>
      </pc:sldChg>
      <pc:sldChg chg="del">
        <pc:chgData name="程浩" userId="7725c058-dd5c-4e00-a652-2aeefd20adce" providerId="ADAL" clId="{565A716E-9F45-416A-AA04-0CE471692FC9}" dt="2019-03-25T03:02:34.934" v="4" actId="2696"/>
        <pc:sldMkLst>
          <pc:docMk/>
          <pc:sldMk cId="2604198591" sldId="308"/>
        </pc:sldMkLst>
      </pc:sldChg>
      <pc:sldChg chg="del">
        <pc:chgData name="程浩" userId="7725c058-dd5c-4e00-a652-2aeefd20adce" providerId="ADAL" clId="{565A716E-9F45-416A-AA04-0CE471692FC9}" dt="2019-03-25T03:02:35.123" v="8" actId="2696"/>
        <pc:sldMkLst>
          <pc:docMk/>
          <pc:sldMk cId="2325058612" sldId="309"/>
        </pc:sldMkLst>
      </pc:sldChg>
      <pc:sldChg chg="del">
        <pc:chgData name="程浩" userId="7725c058-dd5c-4e00-a652-2aeefd20adce" providerId="ADAL" clId="{565A716E-9F45-416A-AA04-0CE471692FC9}" dt="2019-03-25T03:02:36.427" v="24" actId="2696"/>
        <pc:sldMkLst>
          <pc:docMk/>
          <pc:sldMk cId="2392424663" sldId="313"/>
        </pc:sldMkLst>
      </pc:sldChg>
      <pc:sldChg chg="del">
        <pc:chgData name="程浩" userId="7725c058-dd5c-4e00-a652-2aeefd20adce" providerId="ADAL" clId="{565A716E-9F45-416A-AA04-0CE471692FC9}" dt="2019-03-25T03:02:34.911" v="3" actId="2696"/>
        <pc:sldMkLst>
          <pc:docMk/>
          <pc:sldMk cId="3427998921" sldId="315"/>
        </pc:sldMkLst>
      </pc:sldChg>
      <pc:sldChg chg="del">
        <pc:chgData name="程浩" userId="7725c058-dd5c-4e00-a652-2aeefd20adce" providerId="ADAL" clId="{565A716E-9F45-416A-AA04-0CE471692FC9}" dt="2019-03-25T03:02:35.194" v="9" actId="2696"/>
        <pc:sldMkLst>
          <pc:docMk/>
          <pc:sldMk cId="2228754961" sldId="316"/>
        </pc:sldMkLst>
      </pc:sldChg>
      <pc:sldChg chg="del">
        <pc:chgData name="程浩" userId="7725c058-dd5c-4e00-a652-2aeefd20adce" providerId="ADAL" clId="{565A716E-9F45-416A-AA04-0CE471692FC9}" dt="2019-03-25T03:02:36.452" v="25" actId="2696"/>
        <pc:sldMkLst>
          <pc:docMk/>
          <pc:sldMk cId="1830767358" sldId="317"/>
        </pc:sldMkLst>
      </pc:sldChg>
      <pc:sldChg chg="del">
        <pc:chgData name="程浩" userId="7725c058-dd5c-4e00-a652-2aeefd20adce" providerId="ADAL" clId="{565A716E-9F45-416A-AA04-0CE471692FC9}" dt="2019-03-25T03:02:36.302" v="21" actId="2696"/>
        <pc:sldMkLst>
          <pc:docMk/>
          <pc:sldMk cId="3677608847" sldId="318"/>
        </pc:sldMkLst>
      </pc:sldChg>
      <pc:sldChg chg="del">
        <pc:chgData name="程浩" userId="7725c058-dd5c-4e00-a652-2aeefd20adce" providerId="ADAL" clId="{565A716E-9F45-416A-AA04-0CE471692FC9}" dt="2019-03-25T03:02:34.955" v="5" actId="2696"/>
        <pc:sldMkLst>
          <pc:docMk/>
          <pc:sldMk cId="1248233575" sldId="321"/>
        </pc:sldMkLst>
      </pc:sldChg>
      <pc:sldChg chg="del">
        <pc:chgData name="程浩" userId="7725c058-dd5c-4e00-a652-2aeefd20adce" providerId="ADAL" clId="{565A716E-9F45-416A-AA04-0CE471692FC9}" dt="2019-03-25T03:02:34.978" v="6" actId="2696"/>
        <pc:sldMkLst>
          <pc:docMk/>
          <pc:sldMk cId="2673312129" sldId="323"/>
        </pc:sldMkLst>
      </pc:sldChg>
      <pc:sldChg chg="del">
        <pc:chgData name="程浩" userId="7725c058-dd5c-4e00-a652-2aeefd20adce" providerId="ADAL" clId="{565A716E-9F45-416A-AA04-0CE471692FC9}" dt="2019-03-25T03:02:35.279" v="10" actId="2696"/>
        <pc:sldMkLst>
          <pc:docMk/>
          <pc:sldMk cId="3785548914" sldId="325"/>
        </pc:sldMkLst>
      </pc:sldChg>
      <pc:sldChg chg="del">
        <pc:chgData name="程浩" userId="7725c058-dd5c-4e00-a652-2aeefd20adce" providerId="ADAL" clId="{565A716E-9F45-416A-AA04-0CE471692FC9}" dt="2019-03-25T03:02:35.340" v="11" actId="2696"/>
        <pc:sldMkLst>
          <pc:docMk/>
          <pc:sldMk cId="813793678" sldId="326"/>
        </pc:sldMkLst>
      </pc:sldChg>
      <pc:sldChg chg="del">
        <pc:chgData name="程浩" userId="7725c058-dd5c-4e00-a652-2aeefd20adce" providerId="ADAL" clId="{565A716E-9F45-416A-AA04-0CE471692FC9}" dt="2019-03-25T03:02:35.745" v="14" actId="2696"/>
        <pc:sldMkLst>
          <pc:docMk/>
          <pc:sldMk cId="1525457314" sldId="327"/>
        </pc:sldMkLst>
      </pc:sldChg>
      <pc:sldChg chg="del">
        <pc:chgData name="程浩" userId="7725c058-dd5c-4e00-a652-2aeefd20adce" providerId="ADAL" clId="{565A716E-9F45-416A-AA04-0CE471692FC9}" dt="2019-03-25T03:02:34.837" v="0" actId="2696"/>
        <pc:sldMkLst>
          <pc:docMk/>
          <pc:sldMk cId="2290063602" sldId="330"/>
        </pc:sldMkLst>
      </pc:sldChg>
      <pc:sldChg chg="del">
        <pc:chgData name="程浩" userId="7725c058-dd5c-4e00-a652-2aeefd20adce" providerId="ADAL" clId="{565A716E-9F45-416A-AA04-0CE471692FC9}" dt="2019-03-25T03:02:35.579" v="13" actId="2696"/>
        <pc:sldMkLst>
          <pc:docMk/>
          <pc:sldMk cId="2453509218" sldId="332"/>
        </pc:sldMkLst>
      </pc:sldChg>
      <pc:sldChg chg="del">
        <pc:chgData name="程浩" userId="7725c058-dd5c-4e00-a652-2aeefd20adce" providerId="ADAL" clId="{565A716E-9F45-416A-AA04-0CE471692FC9}" dt="2019-03-25T03:02:35.403" v="12" actId="2696"/>
        <pc:sldMkLst>
          <pc:docMk/>
          <pc:sldMk cId="3149442273" sldId="333"/>
        </pc:sldMkLst>
      </pc:sldChg>
      <pc:sldMasterChg chg="delSldLayout">
        <pc:chgData name="程浩" userId="7725c058-dd5c-4e00-a652-2aeefd20adce" providerId="ADAL" clId="{565A716E-9F45-416A-AA04-0CE471692FC9}" dt="2019-03-25T03:02:36.493" v="27" actId="2696"/>
        <pc:sldMasterMkLst>
          <pc:docMk/>
          <pc:sldMasterMk cId="3265737396" sldId="2147483802"/>
        </pc:sldMasterMkLst>
      </pc:sldMasterChg>
    </pc:docChg>
  </pc:docChgLst>
  <pc:docChgLst>
    <pc:chgData name="程浩" userId="7725c058-dd5c-4e00-a652-2aeefd20adce" providerId="ADAL" clId="{91396D3E-4F87-47EC-A3B4-D6F05CE5C51A}"/>
    <pc:docChg chg="undo redo custSel addSld delSld modSld sldOrd">
      <pc:chgData name="程浩" userId="7725c058-dd5c-4e00-a652-2aeefd20adce" providerId="ADAL" clId="{91396D3E-4F87-47EC-A3B4-D6F05CE5C51A}" dt="2019-03-28T03:00:18.706" v="1767" actId="1035"/>
      <pc:docMkLst>
        <pc:docMk/>
      </pc:docMkLst>
      <pc:sldChg chg="add">
        <pc:chgData name="程浩" userId="7725c058-dd5c-4e00-a652-2aeefd20adce" providerId="ADAL" clId="{91396D3E-4F87-47EC-A3B4-D6F05CE5C51A}" dt="2019-03-25T03:04:58.656" v="0"/>
        <pc:sldMkLst>
          <pc:docMk/>
          <pc:sldMk cId="2049770824" sldId="259"/>
        </pc:sldMkLst>
      </pc:sldChg>
      <pc:sldChg chg="add">
        <pc:chgData name="程浩" userId="7725c058-dd5c-4e00-a652-2aeefd20adce" providerId="ADAL" clId="{91396D3E-4F87-47EC-A3B4-D6F05CE5C51A}" dt="2019-03-25T03:04:58.656" v="0"/>
        <pc:sldMkLst>
          <pc:docMk/>
          <pc:sldMk cId="3155251148" sldId="260"/>
        </pc:sldMkLst>
      </pc:sldChg>
      <pc:sldChg chg="add ord">
        <pc:chgData name="程浩" userId="7725c058-dd5c-4e00-a652-2aeefd20adce" providerId="ADAL" clId="{91396D3E-4F87-47EC-A3B4-D6F05CE5C51A}" dt="2019-03-25T11:11:58.555" v="351"/>
        <pc:sldMkLst>
          <pc:docMk/>
          <pc:sldMk cId="3193560586" sldId="275"/>
        </pc:sldMkLst>
      </pc:sldChg>
      <pc:sldChg chg="add">
        <pc:chgData name="程浩" userId="7725c058-dd5c-4e00-a652-2aeefd20adce" providerId="ADAL" clId="{91396D3E-4F87-47EC-A3B4-D6F05CE5C51A}" dt="2019-03-25T03:04:58.656" v="0"/>
        <pc:sldMkLst>
          <pc:docMk/>
          <pc:sldMk cId="1727030197" sldId="299"/>
        </pc:sldMkLst>
      </pc:sldChg>
      <pc:sldChg chg="modSp add">
        <pc:chgData name="程浩" userId="7725c058-dd5c-4e00-a652-2aeefd20adce" providerId="ADAL" clId="{91396D3E-4F87-47EC-A3B4-D6F05CE5C51A}" dt="2019-03-25T03:50:06.103" v="76" actId="1076"/>
        <pc:sldMkLst>
          <pc:docMk/>
          <pc:sldMk cId="2604198591" sldId="308"/>
        </pc:sldMkLst>
        <pc:spChg chg="mod">
          <ac:chgData name="程浩" userId="7725c058-dd5c-4e00-a652-2aeefd20adce" providerId="ADAL" clId="{91396D3E-4F87-47EC-A3B4-D6F05CE5C51A}" dt="2019-03-25T03:50:06.103" v="76" actId="1076"/>
          <ac:spMkLst>
            <pc:docMk/>
            <pc:sldMk cId="2604198591" sldId="308"/>
            <ac:spMk id="2" creationId="{C83C6B63-96A1-45D4-AB92-1B6D71F9F88C}"/>
          </ac:spMkLst>
        </pc:spChg>
        <pc:spChg chg="mod">
          <ac:chgData name="程浩" userId="7725c058-dd5c-4e00-a652-2aeefd20adce" providerId="ADAL" clId="{91396D3E-4F87-47EC-A3B4-D6F05CE5C51A}" dt="2019-03-25T03:50:00.879" v="75" actId="1076"/>
          <ac:spMkLst>
            <pc:docMk/>
            <pc:sldMk cId="2604198591" sldId="308"/>
            <ac:spMk id="7" creationId="{038F5654-9703-491D-A3AD-D4132F685235}"/>
          </ac:spMkLst>
        </pc:spChg>
      </pc:sldChg>
      <pc:sldChg chg="add">
        <pc:chgData name="程浩" userId="7725c058-dd5c-4e00-a652-2aeefd20adce" providerId="ADAL" clId="{91396D3E-4F87-47EC-A3B4-D6F05CE5C51A}" dt="2019-03-25T03:04:58.656" v="0"/>
        <pc:sldMkLst>
          <pc:docMk/>
          <pc:sldMk cId="2325058612" sldId="309"/>
        </pc:sldMkLst>
      </pc:sldChg>
      <pc:sldChg chg="add">
        <pc:chgData name="程浩" userId="7725c058-dd5c-4e00-a652-2aeefd20adce" providerId="ADAL" clId="{91396D3E-4F87-47EC-A3B4-D6F05CE5C51A}" dt="2019-03-25T03:04:58.656" v="0"/>
        <pc:sldMkLst>
          <pc:docMk/>
          <pc:sldMk cId="2392424663" sldId="313"/>
        </pc:sldMkLst>
      </pc:sldChg>
      <pc:sldChg chg="add">
        <pc:chgData name="程浩" userId="7725c058-dd5c-4e00-a652-2aeefd20adce" providerId="ADAL" clId="{91396D3E-4F87-47EC-A3B4-D6F05CE5C51A}" dt="2019-03-25T03:04:58.656" v="0"/>
        <pc:sldMkLst>
          <pc:docMk/>
          <pc:sldMk cId="3427998921" sldId="315"/>
        </pc:sldMkLst>
      </pc:sldChg>
      <pc:sldChg chg="addSp delSp modSp add">
        <pc:chgData name="程浩" userId="7725c058-dd5c-4e00-a652-2aeefd20adce" providerId="ADAL" clId="{91396D3E-4F87-47EC-A3B4-D6F05CE5C51A}" dt="2019-03-27T14:10:41.295" v="861" actId="1076"/>
        <pc:sldMkLst>
          <pc:docMk/>
          <pc:sldMk cId="2228754961" sldId="316"/>
        </pc:sldMkLst>
        <pc:spChg chg="add mod">
          <ac:chgData name="程浩" userId="7725c058-dd5c-4e00-a652-2aeefd20adce" providerId="ADAL" clId="{91396D3E-4F87-47EC-A3B4-D6F05CE5C51A}" dt="2019-03-25T03:53:27.035" v="175" actId="1035"/>
          <ac:spMkLst>
            <pc:docMk/>
            <pc:sldMk cId="2228754961" sldId="316"/>
            <ac:spMk id="4" creationId="{20ABB604-828A-4635-9617-FD499C187AE7}"/>
          </ac:spMkLst>
        </pc:spChg>
        <pc:spChg chg="mod">
          <ac:chgData name="程浩" userId="7725c058-dd5c-4e00-a652-2aeefd20adce" providerId="ADAL" clId="{91396D3E-4F87-47EC-A3B4-D6F05CE5C51A}" dt="2019-03-25T03:51:23.805" v="142"/>
          <ac:spMkLst>
            <pc:docMk/>
            <pc:sldMk cId="2228754961" sldId="316"/>
            <ac:spMk id="7" creationId="{A1009793-77BC-4E98-BDAE-A08039547186}"/>
          </ac:spMkLst>
        </pc:spChg>
        <pc:spChg chg="add mod">
          <ac:chgData name="程浩" userId="7725c058-dd5c-4e00-a652-2aeefd20adce" providerId="ADAL" clId="{91396D3E-4F87-47EC-A3B4-D6F05CE5C51A}" dt="2019-03-25T03:53:19.613" v="166" actId="207"/>
          <ac:spMkLst>
            <pc:docMk/>
            <pc:sldMk cId="2228754961" sldId="316"/>
            <ac:spMk id="10" creationId="{805C4DC9-3893-47D4-A95E-47D761D6D067}"/>
          </ac:spMkLst>
        </pc:spChg>
        <pc:spChg chg="add mod">
          <ac:chgData name="程浩" userId="7725c058-dd5c-4e00-a652-2aeefd20adce" providerId="ADAL" clId="{91396D3E-4F87-47EC-A3B4-D6F05CE5C51A}" dt="2019-03-25T03:54:34.671" v="187" actId="1076"/>
          <ac:spMkLst>
            <pc:docMk/>
            <pc:sldMk cId="2228754961" sldId="316"/>
            <ac:spMk id="11" creationId="{727A6C0E-601A-4E45-8678-5910F4E2C9F3}"/>
          </ac:spMkLst>
        </pc:spChg>
        <pc:spChg chg="add mod">
          <ac:chgData name="程浩" userId="7725c058-dd5c-4e00-a652-2aeefd20adce" providerId="ADAL" clId="{91396D3E-4F87-47EC-A3B4-D6F05CE5C51A}" dt="2019-03-25T03:54:11.686" v="185" actId="14100"/>
          <ac:spMkLst>
            <pc:docMk/>
            <pc:sldMk cId="2228754961" sldId="316"/>
            <ac:spMk id="12" creationId="{A047A346-CB39-43AD-8A74-8DAC04B89789}"/>
          </ac:spMkLst>
        </pc:spChg>
        <pc:spChg chg="add mod">
          <ac:chgData name="程浩" userId="7725c058-dd5c-4e00-a652-2aeefd20adce" providerId="ADAL" clId="{91396D3E-4F87-47EC-A3B4-D6F05CE5C51A}" dt="2019-03-25T03:54:27.904" v="186" actId="571"/>
          <ac:spMkLst>
            <pc:docMk/>
            <pc:sldMk cId="2228754961" sldId="316"/>
            <ac:spMk id="13" creationId="{39992D04-0DF0-4275-9AE4-1BD4324B0168}"/>
          </ac:spMkLst>
        </pc:spChg>
        <pc:spChg chg="add mod">
          <ac:chgData name="程浩" userId="7725c058-dd5c-4e00-a652-2aeefd20adce" providerId="ADAL" clId="{91396D3E-4F87-47EC-A3B4-D6F05CE5C51A}" dt="2019-03-25T03:55:45.777" v="194" actId="207"/>
          <ac:spMkLst>
            <pc:docMk/>
            <pc:sldMk cId="2228754961" sldId="316"/>
            <ac:spMk id="14" creationId="{9BA4D166-F15B-4CDD-AB6E-DD589B507D37}"/>
          </ac:spMkLst>
        </pc:spChg>
        <pc:spChg chg="add mod">
          <ac:chgData name="程浩" userId="7725c058-dd5c-4e00-a652-2aeefd20adce" providerId="ADAL" clId="{91396D3E-4F87-47EC-A3B4-D6F05CE5C51A}" dt="2019-03-25T03:55:45.777" v="194" actId="207"/>
          <ac:spMkLst>
            <pc:docMk/>
            <pc:sldMk cId="2228754961" sldId="316"/>
            <ac:spMk id="15" creationId="{68C71752-C17C-4BD3-87B1-F87A59876995}"/>
          </ac:spMkLst>
        </pc:spChg>
        <pc:spChg chg="add mod">
          <ac:chgData name="程浩" userId="7725c058-dd5c-4e00-a652-2aeefd20adce" providerId="ADAL" clId="{91396D3E-4F87-47EC-A3B4-D6F05CE5C51A}" dt="2019-03-25T03:55:52.295" v="195" actId="207"/>
          <ac:spMkLst>
            <pc:docMk/>
            <pc:sldMk cId="2228754961" sldId="316"/>
            <ac:spMk id="16" creationId="{DD8CBA22-7B2A-47E5-BC47-6CEF5C3CA8D6}"/>
          </ac:spMkLst>
        </pc:spChg>
        <pc:spChg chg="add mod">
          <ac:chgData name="程浩" userId="7725c058-dd5c-4e00-a652-2aeefd20adce" providerId="ADAL" clId="{91396D3E-4F87-47EC-A3B4-D6F05CE5C51A}" dt="2019-03-25T03:55:52.295" v="195" actId="207"/>
          <ac:spMkLst>
            <pc:docMk/>
            <pc:sldMk cId="2228754961" sldId="316"/>
            <ac:spMk id="17" creationId="{730DE402-A5E6-4760-8D3F-6E875354BC0A}"/>
          </ac:spMkLst>
        </pc:spChg>
        <pc:spChg chg="add mod">
          <ac:chgData name="程浩" userId="7725c058-dd5c-4e00-a652-2aeefd20adce" providerId="ADAL" clId="{91396D3E-4F87-47EC-A3B4-D6F05CE5C51A}" dt="2019-03-25T03:55:35.305" v="193" actId="207"/>
          <ac:spMkLst>
            <pc:docMk/>
            <pc:sldMk cId="2228754961" sldId="316"/>
            <ac:spMk id="18" creationId="{30664990-504C-4B0E-AC8D-ED4A886DDE03}"/>
          </ac:spMkLst>
        </pc:spChg>
        <pc:spChg chg="add mod">
          <ac:chgData name="程浩" userId="7725c058-dd5c-4e00-a652-2aeefd20adce" providerId="ADAL" clId="{91396D3E-4F87-47EC-A3B4-D6F05CE5C51A}" dt="2019-03-25T03:55:35.305" v="193" actId="207"/>
          <ac:spMkLst>
            <pc:docMk/>
            <pc:sldMk cId="2228754961" sldId="316"/>
            <ac:spMk id="19" creationId="{5D18F5D8-07AD-4669-9F89-025B14F12675}"/>
          </ac:spMkLst>
        </pc:spChg>
        <pc:spChg chg="add mod">
          <ac:chgData name="程浩" userId="7725c058-dd5c-4e00-a652-2aeefd20adce" providerId="ADAL" clId="{91396D3E-4F87-47EC-A3B4-D6F05CE5C51A}" dt="2019-03-25T03:56:06.764" v="197" actId="207"/>
          <ac:spMkLst>
            <pc:docMk/>
            <pc:sldMk cId="2228754961" sldId="316"/>
            <ac:spMk id="20" creationId="{EC6B3496-2D58-40D2-B0F3-DAB65BDA89FA}"/>
          </ac:spMkLst>
        </pc:spChg>
        <pc:picChg chg="mod">
          <ac:chgData name="程浩" userId="7725c058-dd5c-4e00-a652-2aeefd20adce" providerId="ADAL" clId="{91396D3E-4F87-47EC-A3B4-D6F05CE5C51A}" dt="2019-03-25T03:50:42.118" v="81" actId="1076"/>
          <ac:picMkLst>
            <pc:docMk/>
            <pc:sldMk cId="2228754961" sldId="316"/>
            <ac:picMk id="2" creationId="{2C705C93-E5D3-493A-8E11-4F6179ED1956}"/>
          </ac:picMkLst>
        </pc:picChg>
        <pc:picChg chg="mod">
          <ac:chgData name="程浩" userId="7725c058-dd5c-4e00-a652-2aeefd20adce" providerId="ADAL" clId="{91396D3E-4F87-47EC-A3B4-D6F05CE5C51A}" dt="2019-03-27T14:10:39.343" v="860" actId="1076"/>
          <ac:picMkLst>
            <pc:docMk/>
            <pc:sldMk cId="2228754961" sldId="316"/>
            <ac:picMk id="5" creationId="{C1FC029F-36BC-4748-B6CF-9931F8D63186}"/>
          </ac:picMkLst>
        </pc:picChg>
        <pc:picChg chg="mod">
          <ac:chgData name="程浩" userId="7725c058-dd5c-4e00-a652-2aeefd20adce" providerId="ADAL" clId="{91396D3E-4F87-47EC-A3B4-D6F05CE5C51A}" dt="2019-03-27T14:10:41.295" v="861" actId="1076"/>
          <ac:picMkLst>
            <pc:docMk/>
            <pc:sldMk cId="2228754961" sldId="316"/>
            <ac:picMk id="6" creationId="{8FDF67AD-52E1-4C70-9033-F3BC039E2024}"/>
          </ac:picMkLst>
        </pc:picChg>
        <pc:picChg chg="add mod">
          <ac:chgData name="程浩" userId="7725c058-dd5c-4e00-a652-2aeefd20adce" providerId="ADAL" clId="{91396D3E-4F87-47EC-A3B4-D6F05CE5C51A}" dt="2019-03-25T03:54:11.686" v="185" actId="14100"/>
          <ac:picMkLst>
            <pc:docMk/>
            <pc:sldMk cId="2228754961" sldId="316"/>
            <ac:picMk id="8" creationId="{9AB1CB12-75A0-4529-974F-13D50CC8447C}"/>
          </ac:picMkLst>
        </pc:picChg>
        <pc:picChg chg="del">
          <ac:chgData name="程浩" userId="7725c058-dd5c-4e00-a652-2aeefd20adce" providerId="ADAL" clId="{91396D3E-4F87-47EC-A3B4-D6F05CE5C51A}" dt="2019-03-25T03:51:33.627" v="143" actId="478"/>
          <ac:picMkLst>
            <pc:docMk/>
            <pc:sldMk cId="2228754961" sldId="316"/>
            <ac:picMk id="1026" creationId="{24B52E71-3E61-4163-9131-591522DCA0A4}"/>
          </ac:picMkLst>
        </pc:picChg>
      </pc:sldChg>
      <pc:sldChg chg="modSp add">
        <pc:chgData name="程浩" userId="7725c058-dd5c-4e00-a652-2aeefd20adce" providerId="ADAL" clId="{91396D3E-4F87-47EC-A3B4-D6F05CE5C51A}" dt="2019-03-28T02:20:15.974" v="1461" actId="14100"/>
        <pc:sldMkLst>
          <pc:docMk/>
          <pc:sldMk cId="1830767358" sldId="317"/>
        </pc:sldMkLst>
        <pc:spChg chg="mod">
          <ac:chgData name="程浩" userId="7725c058-dd5c-4e00-a652-2aeefd20adce" providerId="ADAL" clId="{91396D3E-4F87-47EC-A3B4-D6F05CE5C51A}" dt="2019-03-28T02:20:15.974" v="1461" actId="14100"/>
          <ac:spMkLst>
            <pc:docMk/>
            <pc:sldMk cId="1830767358" sldId="317"/>
            <ac:spMk id="5" creationId="{02DB1C00-46E6-44FF-AF0C-114C2B2B5FB3}"/>
          </ac:spMkLst>
        </pc:spChg>
      </pc:sldChg>
      <pc:sldChg chg="add">
        <pc:chgData name="程浩" userId="7725c058-dd5c-4e00-a652-2aeefd20adce" providerId="ADAL" clId="{91396D3E-4F87-47EC-A3B4-D6F05CE5C51A}" dt="2019-03-25T03:04:58.656" v="0"/>
        <pc:sldMkLst>
          <pc:docMk/>
          <pc:sldMk cId="3677608847" sldId="318"/>
        </pc:sldMkLst>
      </pc:sldChg>
      <pc:sldChg chg="modSp add">
        <pc:chgData name="程浩" userId="7725c058-dd5c-4e00-a652-2aeefd20adce" providerId="ADAL" clId="{91396D3E-4F87-47EC-A3B4-D6F05CE5C51A}" dt="2019-03-25T11:48:05.877" v="366" actId="1076"/>
        <pc:sldMkLst>
          <pc:docMk/>
          <pc:sldMk cId="1248233575" sldId="321"/>
        </pc:sldMkLst>
        <pc:spChg chg="mod">
          <ac:chgData name="程浩" userId="7725c058-dd5c-4e00-a652-2aeefd20adce" providerId="ADAL" clId="{91396D3E-4F87-47EC-A3B4-D6F05CE5C51A}" dt="2019-03-25T11:48:05.877" v="366" actId="1076"/>
          <ac:spMkLst>
            <pc:docMk/>
            <pc:sldMk cId="1248233575" sldId="321"/>
            <ac:spMk id="4" creationId="{FFAD9476-EDFE-4379-8B82-C8DE571B0C1E}"/>
          </ac:spMkLst>
        </pc:spChg>
        <pc:picChg chg="mod">
          <ac:chgData name="程浩" userId="7725c058-dd5c-4e00-a652-2aeefd20adce" providerId="ADAL" clId="{91396D3E-4F87-47EC-A3B4-D6F05CE5C51A}" dt="2019-03-25T03:50:15.961" v="77" actId="1076"/>
          <ac:picMkLst>
            <pc:docMk/>
            <pc:sldMk cId="1248233575" sldId="321"/>
            <ac:picMk id="15" creationId="{363A6975-026B-4B5B-AB56-A0117FC07451}"/>
          </ac:picMkLst>
        </pc:picChg>
      </pc:sldChg>
      <pc:sldChg chg="modSp add">
        <pc:chgData name="程浩" userId="7725c058-dd5c-4e00-a652-2aeefd20adce" providerId="ADAL" clId="{91396D3E-4F87-47EC-A3B4-D6F05CE5C51A}" dt="2019-03-25T11:47:13.721" v="365"/>
        <pc:sldMkLst>
          <pc:docMk/>
          <pc:sldMk cId="2673312129" sldId="323"/>
        </pc:sldMkLst>
        <pc:spChg chg="mod">
          <ac:chgData name="程浩" userId="7725c058-dd5c-4e00-a652-2aeefd20adce" providerId="ADAL" clId="{91396D3E-4F87-47EC-A3B4-D6F05CE5C51A}" dt="2019-03-25T11:47:13.721" v="365"/>
          <ac:spMkLst>
            <pc:docMk/>
            <pc:sldMk cId="2673312129" sldId="323"/>
            <ac:spMk id="4" creationId="{9F37455F-AB93-4F84-AE43-8AF453197584}"/>
          </ac:spMkLst>
        </pc:spChg>
      </pc:sldChg>
      <pc:sldChg chg="addSp delSp modSp add">
        <pc:chgData name="程浩" userId="7725c058-dd5c-4e00-a652-2aeefd20adce" providerId="ADAL" clId="{91396D3E-4F87-47EC-A3B4-D6F05CE5C51A}" dt="2019-03-27T14:13:05.084" v="1241" actId="1036"/>
        <pc:sldMkLst>
          <pc:docMk/>
          <pc:sldMk cId="3785548914" sldId="325"/>
        </pc:sldMkLst>
        <pc:spChg chg="add mod">
          <ac:chgData name="程浩" userId="7725c058-dd5c-4e00-a652-2aeefd20adce" providerId="ADAL" clId="{91396D3E-4F87-47EC-A3B4-D6F05CE5C51A}" dt="2019-03-25T11:51:05.339" v="404" actId="14100"/>
          <ac:spMkLst>
            <pc:docMk/>
            <pc:sldMk cId="3785548914" sldId="325"/>
            <ac:spMk id="2" creationId="{19B011D5-02A2-4D0E-9365-25CCAF1E582B}"/>
          </ac:spMkLst>
        </pc:spChg>
        <pc:spChg chg="add mod">
          <ac:chgData name="程浩" userId="7725c058-dd5c-4e00-a652-2aeefd20adce" providerId="ADAL" clId="{91396D3E-4F87-47EC-A3B4-D6F05CE5C51A}" dt="2019-03-27T14:11:47.932" v="911" actId="1036"/>
          <ac:spMkLst>
            <pc:docMk/>
            <pc:sldMk cId="3785548914" sldId="325"/>
            <ac:spMk id="11" creationId="{832C122B-A358-4CC0-884B-5163473E43A4}"/>
          </ac:spMkLst>
        </pc:spChg>
        <pc:spChg chg="add mod">
          <ac:chgData name="程浩" userId="7725c058-dd5c-4e00-a652-2aeefd20adce" providerId="ADAL" clId="{91396D3E-4F87-47EC-A3B4-D6F05CE5C51A}" dt="2019-03-27T14:12:00.512" v="988" actId="1037"/>
          <ac:spMkLst>
            <pc:docMk/>
            <pc:sldMk cId="3785548914" sldId="325"/>
            <ac:spMk id="12" creationId="{B0BCE637-0B25-487B-8FAE-501441C4B5B5}"/>
          </ac:spMkLst>
        </pc:spChg>
        <pc:spChg chg="mod">
          <ac:chgData name="程浩" userId="7725c058-dd5c-4e00-a652-2aeefd20adce" providerId="ADAL" clId="{91396D3E-4F87-47EC-A3B4-D6F05CE5C51A}" dt="2019-03-25T11:49:35.773" v="389" actId="1036"/>
          <ac:spMkLst>
            <pc:docMk/>
            <pc:sldMk cId="3785548914" sldId="325"/>
            <ac:spMk id="13" creationId="{F51F5142-5FC9-4E84-B0A5-40D7545066C6}"/>
          </ac:spMkLst>
        </pc:spChg>
        <pc:spChg chg="mod">
          <ac:chgData name="程浩" userId="7725c058-dd5c-4e00-a652-2aeefd20adce" providerId="ADAL" clId="{91396D3E-4F87-47EC-A3B4-D6F05CE5C51A}" dt="2019-03-25T11:49:35.773" v="389" actId="1036"/>
          <ac:spMkLst>
            <pc:docMk/>
            <pc:sldMk cId="3785548914" sldId="325"/>
            <ac:spMk id="14" creationId="{785D1960-BD9C-4257-876C-7864E82672A9}"/>
          </ac:spMkLst>
        </pc:spChg>
        <pc:spChg chg="add mod">
          <ac:chgData name="程浩" userId="7725c058-dd5c-4e00-a652-2aeefd20adce" providerId="ADAL" clId="{91396D3E-4F87-47EC-A3B4-D6F05CE5C51A}" dt="2019-03-27T14:12:14.475" v="1072" actId="1036"/>
          <ac:spMkLst>
            <pc:docMk/>
            <pc:sldMk cId="3785548914" sldId="325"/>
            <ac:spMk id="15" creationId="{66E77279-73F2-4856-902D-745503C163A6}"/>
          </ac:spMkLst>
        </pc:spChg>
        <pc:spChg chg="mod">
          <ac:chgData name="程浩" userId="7725c058-dd5c-4e00-a652-2aeefd20adce" providerId="ADAL" clId="{91396D3E-4F87-47EC-A3B4-D6F05CE5C51A}" dt="2019-03-25T11:49:35.773" v="389" actId="1036"/>
          <ac:spMkLst>
            <pc:docMk/>
            <pc:sldMk cId="3785548914" sldId="325"/>
            <ac:spMk id="16" creationId="{7103A0A8-6AC7-4611-8BD7-A2342183F84A}"/>
          </ac:spMkLst>
        </pc:spChg>
        <pc:spChg chg="add mod">
          <ac:chgData name="程浩" userId="7725c058-dd5c-4e00-a652-2aeefd20adce" providerId="ADAL" clId="{91396D3E-4F87-47EC-A3B4-D6F05CE5C51A}" dt="2019-03-27T14:12:29.772" v="1137" actId="1035"/>
          <ac:spMkLst>
            <pc:docMk/>
            <pc:sldMk cId="3785548914" sldId="325"/>
            <ac:spMk id="17" creationId="{19D1162F-37CD-4C7C-8EB2-75A9389802F9}"/>
          </ac:spMkLst>
        </pc:spChg>
        <pc:spChg chg="add del">
          <ac:chgData name="程浩" userId="7725c058-dd5c-4e00-a652-2aeefd20adce" providerId="ADAL" clId="{91396D3E-4F87-47EC-A3B4-D6F05CE5C51A}" dt="2019-03-27T14:12:38.378" v="1139"/>
          <ac:spMkLst>
            <pc:docMk/>
            <pc:sldMk cId="3785548914" sldId="325"/>
            <ac:spMk id="21" creationId="{8B679526-5AD0-4260-A8D2-D1CF33C628F5}"/>
          </ac:spMkLst>
        </pc:spChg>
        <pc:spChg chg="add mod">
          <ac:chgData name="程浩" userId="7725c058-dd5c-4e00-a652-2aeefd20adce" providerId="ADAL" clId="{91396D3E-4F87-47EC-A3B4-D6F05CE5C51A}" dt="2019-03-27T14:13:05.084" v="1241" actId="1036"/>
          <ac:spMkLst>
            <pc:docMk/>
            <pc:sldMk cId="3785548914" sldId="325"/>
            <ac:spMk id="22" creationId="{482B176B-3770-42DA-A74D-ACD1EFBAEA09}"/>
          </ac:spMkLst>
        </pc:spChg>
        <pc:picChg chg="add del mod">
          <ac:chgData name="程浩" userId="7725c058-dd5c-4e00-a652-2aeefd20adce" providerId="ADAL" clId="{91396D3E-4F87-47EC-A3B4-D6F05CE5C51A}" dt="2019-03-25T11:50:29.706" v="396" actId="478"/>
          <ac:picMkLst>
            <pc:docMk/>
            <pc:sldMk cId="3785548914" sldId="325"/>
            <ac:picMk id="9" creationId="{3F497F34-0BF9-4782-951B-89DE29B38D9F}"/>
          </ac:picMkLst>
        </pc:picChg>
        <pc:picChg chg="add mod">
          <ac:chgData name="程浩" userId="7725c058-dd5c-4e00-a652-2aeefd20adce" providerId="ADAL" clId="{91396D3E-4F87-47EC-A3B4-D6F05CE5C51A}" dt="2019-03-27T14:11:39.010" v="869" actId="1076"/>
          <ac:picMkLst>
            <pc:docMk/>
            <pc:sldMk cId="3785548914" sldId="325"/>
            <ac:picMk id="10" creationId="{DCE056D1-A53A-4CC5-B839-21D02DFA8D3D}"/>
          </ac:picMkLst>
        </pc:picChg>
        <pc:picChg chg="mod">
          <ac:chgData name="程浩" userId="7725c058-dd5c-4e00-a652-2aeefd20adce" providerId="ADAL" clId="{91396D3E-4F87-47EC-A3B4-D6F05CE5C51A}" dt="2019-03-25T11:49:55.785" v="392" actId="1076"/>
          <ac:picMkLst>
            <pc:docMk/>
            <pc:sldMk cId="3785548914" sldId="325"/>
            <ac:picMk id="18" creationId="{3BC69F7A-D8B4-427C-A0D2-B2EB694511BD}"/>
          </ac:picMkLst>
        </pc:picChg>
        <pc:picChg chg="mod">
          <ac:chgData name="程浩" userId="7725c058-dd5c-4e00-a652-2aeefd20adce" providerId="ADAL" clId="{91396D3E-4F87-47EC-A3B4-D6F05CE5C51A}" dt="2019-03-25T11:50:37.849" v="399" actId="1076"/>
          <ac:picMkLst>
            <pc:docMk/>
            <pc:sldMk cId="3785548914" sldId="325"/>
            <ac:picMk id="19" creationId="{7B9C1002-C897-4E33-BCB4-0381D8407A70}"/>
          </ac:picMkLst>
        </pc:picChg>
        <pc:picChg chg="del">
          <ac:chgData name="程浩" userId="7725c058-dd5c-4e00-a652-2aeefd20adce" providerId="ADAL" clId="{91396D3E-4F87-47EC-A3B4-D6F05CE5C51A}" dt="2019-03-25T11:49:38.610" v="390" actId="478"/>
          <ac:picMkLst>
            <pc:docMk/>
            <pc:sldMk cId="3785548914" sldId="325"/>
            <ac:picMk id="20" creationId="{4C8A2BB4-5898-4690-91C1-07F5B840B644}"/>
          </ac:picMkLst>
        </pc:picChg>
        <pc:picChg chg="add del">
          <ac:chgData name="程浩" userId="7725c058-dd5c-4e00-a652-2aeefd20adce" providerId="ADAL" clId="{91396D3E-4F87-47EC-A3B4-D6F05CE5C51A}" dt="2019-03-27T14:12:38.378" v="1139"/>
          <ac:picMkLst>
            <pc:docMk/>
            <pc:sldMk cId="3785548914" sldId="325"/>
            <ac:picMk id="20" creationId="{8BA53E9F-CAD0-4DDC-8C95-3BA7F2FA5353}"/>
          </ac:picMkLst>
        </pc:picChg>
      </pc:sldChg>
      <pc:sldChg chg="modSp add">
        <pc:chgData name="程浩" userId="7725c058-dd5c-4e00-a652-2aeefd20adce" providerId="ADAL" clId="{91396D3E-4F87-47EC-A3B4-D6F05CE5C51A}" dt="2019-03-27T14:13:18.393" v="1253" actId="167"/>
        <pc:sldMkLst>
          <pc:docMk/>
          <pc:sldMk cId="813793678" sldId="326"/>
        </pc:sldMkLst>
        <pc:spChg chg="mod">
          <ac:chgData name="程浩" userId="7725c058-dd5c-4e00-a652-2aeefd20adce" providerId="ADAL" clId="{91396D3E-4F87-47EC-A3B4-D6F05CE5C51A}" dt="2019-03-25T11:16:31.635" v="357" actId="1076"/>
          <ac:spMkLst>
            <pc:docMk/>
            <pc:sldMk cId="813793678" sldId="326"/>
            <ac:spMk id="37" creationId="{F9BD37ED-26BE-47B2-AF34-3A55EA3E569E}"/>
          </ac:spMkLst>
        </pc:spChg>
        <pc:spChg chg="mod">
          <ac:chgData name="程浩" userId="7725c058-dd5c-4e00-a652-2aeefd20adce" providerId="ADAL" clId="{91396D3E-4F87-47EC-A3B4-D6F05CE5C51A}" dt="2019-03-25T11:12:49.157" v="354" actId="1076"/>
          <ac:spMkLst>
            <pc:docMk/>
            <pc:sldMk cId="813793678" sldId="326"/>
            <ac:spMk id="4099" creationId="{CA932DDB-18F8-4918-91E4-AE333807A1A6}"/>
          </ac:spMkLst>
        </pc:spChg>
        <pc:spChg chg="mod">
          <ac:chgData name="程浩" userId="7725c058-dd5c-4e00-a652-2aeefd20adce" providerId="ADAL" clId="{91396D3E-4F87-47EC-A3B4-D6F05CE5C51A}" dt="2019-03-25T11:16:26.804" v="356" actId="1076"/>
          <ac:spMkLst>
            <pc:docMk/>
            <pc:sldMk cId="813793678" sldId="326"/>
            <ac:spMk id="4102" creationId="{ADD1DA77-6D5E-4E06-AA4D-1922D6EF063F}"/>
          </ac:spMkLst>
        </pc:spChg>
        <pc:spChg chg="ord">
          <ac:chgData name="程浩" userId="7725c058-dd5c-4e00-a652-2aeefd20adce" providerId="ADAL" clId="{91396D3E-4F87-47EC-A3B4-D6F05CE5C51A}" dt="2019-03-27T14:13:18.393" v="1253" actId="167"/>
          <ac:spMkLst>
            <pc:docMk/>
            <pc:sldMk cId="813793678" sldId="326"/>
            <ac:spMk id="4105" creationId="{D7DC2BC2-644A-424B-A786-99D273D9C473}"/>
          </ac:spMkLst>
        </pc:spChg>
        <pc:spChg chg="mod">
          <ac:chgData name="程浩" userId="7725c058-dd5c-4e00-a652-2aeefd20adce" providerId="ADAL" clId="{91396D3E-4F87-47EC-A3B4-D6F05CE5C51A}" dt="2019-03-25T11:16:36.840" v="358" actId="1076"/>
          <ac:spMkLst>
            <pc:docMk/>
            <pc:sldMk cId="813793678" sldId="326"/>
            <ac:spMk id="4106" creationId="{A6BF2E19-6D47-4C88-8127-77ADBBBDA4DC}"/>
          </ac:spMkLst>
        </pc:spChg>
        <pc:spChg chg="mod">
          <ac:chgData name="程浩" userId="7725c058-dd5c-4e00-a652-2aeefd20adce" providerId="ADAL" clId="{91396D3E-4F87-47EC-A3B4-D6F05CE5C51A}" dt="2019-03-25T11:12:43.593" v="353" actId="1076"/>
          <ac:spMkLst>
            <pc:docMk/>
            <pc:sldMk cId="813793678" sldId="326"/>
            <ac:spMk id="4107" creationId="{95648EF9-0FC4-4F0E-B18B-8887E0334179}"/>
          </ac:spMkLst>
        </pc:spChg>
        <pc:picChg chg="mod">
          <ac:chgData name="程浩" userId="7725c058-dd5c-4e00-a652-2aeefd20adce" providerId="ADAL" clId="{91396D3E-4F87-47EC-A3B4-D6F05CE5C51A}" dt="2019-03-25T11:12:37.176" v="352" actId="1076"/>
          <ac:picMkLst>
            <pc:docMk/>
            <pc:sldMk cId="813793678" sldId="326"/>
            <ac:picMk id="4100" creationId="{AD80419E-E8D9-4404-B67F-5468AA27B228}"/>
          </ac:picMkLst>
        </pc:picChg>
        <pc:picChg chg="mod">
          <ac:chgData name="程浩" userId="7725c058-dd5c-4e00-a652-2aeefd20adce" providerId="ADAL" clId="{91396D3E-4F87-47EC-A3B4-D6F05CE5C51A}" dt="2019-03-25T11:16:22.577" v="355" actId="1076"/>
          <ac:picMkLst>
            <pc:docMk/>
            <pc:sldMk cId="813793678" sldId="326"/>
            <ac:picMk id="4104" creationId="{A74DCF99-BC47-45E6-9F69-6BB2C27FC664}"/>
          </ac:picMkLst>
        </pc:picChg>
      </pc:sldChg>
      <pc:sldChg chg="addSp delSp modSp add">
        <pc:chgData name="程浩" userId="7725c058-dd5c-4e00-a652-2aeefd20adce" providerId="ADAL" clId="{91396D3E-4F87-47EC-A3B4-D6F05CE5C51A}" dt="2019-03-28T02:55:48.407" v="1752" actId="1076"/>
        <pc:sldMkLst>
          <pc:docMk/>
          <pc:sldMk cId="1525457314" sldId="327"/>
        </pc:sldMkLst>
        <pc:spChg chg="add mod">
          <ac:chgData name="程浩" userId="7725c058-dd5c-4e00-a652-2aeefd20adce" providerId="ADAL" clId="{91396D3E-4F87-47EC-A3B4-D6F05CE5C51A}" dt="2019-03-28T02:54:38.271" v="1666" actId="14100"/>
          <ac:spMkLst>
            <pc:docMk/>
            <pc:sldMk cId="1525457314" sldId="327"/>
            <ac:spMk id="2" creationId="{5D2EA29D-D10C-4A29-A4B1-62EF0B144CA6}"/>
          </ac:spMkLst>
        </pc:spChg>
        <pc:spChg chg="add del mod">
          <ac:chgData name="程浩" userId="7725c058-dd5c-4e00-a652-2aeefd20adce" providerId="ADAL" clId="{91396D3E-4F87-47EC-A3B4-D6F05CE5C51A}" dt="2019-03-28T02:34:33.854" v="1464"/>
          <ac:spMkLst>
            <pc:docMk/>
            <pc:sldMk cId="1525457314" sldId="327"/>
            <ac:spMk id="7" creationId="{13B116E8-F955-4FEC-86FE-7AB523FC99FA}"/>
          </ac:spMkLst>
        </pc:spChg>
        <pc:spChg chg="add mod">
          <ac:chgData name="程浩" userId="7725c058-dd5c-4e00-a652-2aeefd20adce" providerId="ADAL" clId="{91396D3E-4F87-47EC-A3B4-D6F05CE5C51A}" dt="2019-03-28T02:54:47.642" v="1669" actId="1076"/>
          <ac:spMkLst>
            <pc:docMk/>
            <pc:sldMk cId="1525457314" sldId="327"/>
            <ac:spMk id="8" creationId="{5710D0D9-5D10-44C5-BD40-EE65D4166610}"/>
          </ac:spMkLst>
        </pc:spChg>
        <pc:spChg chg="add del mod">
          <ac:chgData name="程浩" userId="7725c058-dd5c-4e00-a652-2aeefd20adce" providerId="ADAL" clId="{91396D3E-4F87-47EC-A3B4-D6F05CE5C51A}" dt="2019-03-28T02:39:55.213" v="1483"/>
          <ac:spMkLst>
            <pc:docMk/>
            <pc:sldMk cId="1525457314" sldId="327"/>
            <ac:spMk id="9" creationId="{A7DE4287-F2D4-4E16-89A7-FC04FB6FFDB2}"/>
          </ac:spMkLst>
        </pc:spChg>
        <pc:spChg chg="add del mod">
          <ac:chgData name="程浩" userId="7725c058-dd5c-4e00-a652-2aeefd20adce" providerId="ADAL" clId="{91396D3E-4F87-47EC-A3B4-D6F05CE5C51A}" dt="2019-03-28T02:41:33.594" v="1510"/>
          <ac:spMkLst>
            <pc:docMk/>
            <pc:sldMk cId="1525457314" sldId="327"/>
            <ac:spMk id="10" creationId="{DF7BE7CD-874B-4BDF-8528-D2217871860E}"/>
          </ac:spMkLst>
        </pc:spChg>
        <pc:spChg chg="add mod">
          <ac:chgData name="程浩" userId="7725c058-dd5c-4e00-a652-2aeefd20adce" providerId="ADAL" clId="{91396D3E-4F87-47EC-A3B4-D6F05CE5C51A}" dt="2019-03-28T02:54:44.083" v="1668" actId="1076"/>
          <ac:spMkLst>
            <pc:docMk/>
            <pc:sldMk cId="1525457314" sldId="327"/>
            <ac:spMk id="11" creationId="{9F8A7A2A-F4EB-494E-AA18-F2420248F057}"/>
          </ac:spMkLst>
        </pc:spChg>
        <pc:spChg chg="add mod">
          <ac:chgData name="程浩" userId="7725c058-dd5c-4e00-a652-2aeefd20adce" providerId="ADAL" clId="{91396D3E-4F87-47EC-A3B4-D6F05CE5C51A}" dt="2019-03-28T02:55:48.407" v="1752" actId="1076"/>
          <ac:spMkLst>
            <pc:docMk/>
            <pc:sldMk cId="1525457314" sldId="327"/>
            <ac:spMk id="12" creationId="{CAB9D047-FC01-4B29-8661-A18EF7422F42}"/>
          </ac:spMkLst>
        </pc:spChg>
        <pc:picChg chg="add mod">
          <ac:chgData name="程浩" userId="7725c058-dd5c-4e00-a652-2aeefd20adce" providerId="ADAL" clId="{91396D3E-4F87-47EC-A3B4-D6F05CE5C51A}" dt="2019-03-28T02:40:37.146" v="1500" actId="1076"/>
          <ac:picMkLst>
            <pc:docMk/>
            <pc:sldMk cId="1525457314" sldId="327"/>
            <ac:picMk id="4" creationId="{309ACBB2-7508-4E4D-9C61-D4ACEA10CB75}"/>
          </ac:picMkLst>
        </pc:picChg>
        <pc:picChg chg="add mod">
          <ac:chgData name="程浩" userId="7725c058-dd5c-4e00-a652-2aeefd20adce" providerId="ADAL" clId="{91396D3E-4F87-47EC-A3B4-D6F05CE5C51A}" dt="2019-03-28T02:40:47.779" v="1503" actId="1076"/>
          <ac:picMkLst>
            <pc:docMk/>
            <pc:sldMk cId="1525457314" sldId="327"/>
            <ac:picMk id="5" creationId="{30D69F34-B0F3-45BD-AE80-1EC1DBF1534A}"/>
          </ac:picMkLst>
        </pc:picChg>
        <pc:picChg chg="add mod">
          <ac:chgData name="程浩" userId="7725c058-dd5c-4e00-a652-2aeefd20adce" providerId="ADAL" clId="{91396D3E-4F87-47EC-A3B4-D6F05CE5C51A}" dt="2019-03-28T02:54:40.218" v="1667" actId="1076"/>
          <ac:picMkLst>
            <pc:docMk/>
            <pc:sldMk cId="1525457314" sldId="327"/>
            <ac:picMk id="6" creationId="{1BB0AF11-061D-408F-9F66-CDC71EBF58C0}"/>
          </ac:picMkLst>
        </pc:picChg>
      </pc:sldChg>
      <pc:sldChg chg="modSp add">
        <pc:chgData name="程浩" userId="7725c058-dd5c-4e00-a652-2aeefd20adce" providerId="ADAL" clId="{91396D3E-4F87-47EC-A3B4-D6F05CE5C51A}" dt="2019-03-25T11:48:12.792" v="368" actId="20577"/>
        <pc:sldMkLst>
          <pc:docMk/>
          <pc:sldMk cId="2290063602" sldId="330"/>
        </pc:sldMkLst>
        <pc:spChg chg="mod">
          <ac:chgData name="程浩" userId="7725c058-dd5c-4e00-a652-2aeefd20adce" providerId="ADAL" clId="{91396D3E-4F87-47EC-A3B4-D6F05CE5C51A}" dt="2019-03-25T11:48:12.792" v="368" actId="20577"/>
          <ac:spMkLst>
            <pc:docMk/>
            <pc:sldMk cId="2290063602" sldId="330"/>
            <ac:spMk id="4" creationId="{79B2A323-EF82-4BF6-98A3-3FC3C02BC6EB}"/>
          </ac:spMkLst>
        </pc:spChg>
      </pc:sldChg>
      <pc:sldChg chg="modSp add">
        <pc:chgData name="程浩" userId="7725c058-dd5c-4e00-a652-2aeefd20adce" providerId="ADAL" clId="{91396D3E-4F87-47EC-A3B4-D6F05CE5C51A}" dt="2019-03-25T11:46:47.791" v="363" actId="14100"/>
        <pc:sldMkLst>
          <pc:docMk/>
          <pc:sldMk cId="2453509218" sldId="332"/>
        </pc:sldMkLst>
        <pc:picChg chg="mod">
          <ac:chgData name="程浩" userId="7725c058-dd5c-4e00-a652-2aeefd20adce" providerId="ADAL" clId="{91396D3E-4F87-47EC-A3B4-D6F05CE5C51A}" dt="2019-03-25T11:46:47.791" v="363" actId="14100"/>
          <ac:picMkLst>
            <pc:docMk/>
            <pc:sldMk cId="2453509218" sldId="332"/>
            <ac:picMk id="20" creationId="{07EB04AC-B545-4238-8657-724652883F5B}"/>
          </ac:picMkLst>
        </pc:picChg>
      </pc:sldChg>
      <pc:sldChg chg="addSp delSp modSp add">
        <pc:chgData name="程浩" userId="7725c058-dd5c-4e00-a652-2aeefd20adce" providerId="ADAL" clId="{91396D3E-4F87-47EC-A3B4-D6F05CE5C51A}" dt="2019-03-27T14:15:30.147" v="1438" actId="1076"/>
        <pc:sldMkLst>
          <pc:docMk/>
          <pc:sldMk cId="3149442273" sldId="333"/>
        </pc:sldMkLst>
        <pc:spChg chg="add mod">
          <ac:chgData name="程浩" userId="7725c058-dd5c-4e00-a652-2aeefd20adce" providerId="ADAL" clId="{91396D3E-4F87-47EC-A3B4-D6F05CE5C51A}" dt="2019-03-27T14:15:30.147" v="1438" actId="1076"/>
          <ac:spMkLst>
            <pc:docMk/>
            <pc:sldMk cId="3149442273" sldId="333"/>
            <ac:spMk id="2" creationId="{0142C47F-B5B7-481F-9A02-031C6995BFE2}"/>
          </ac:spMkLst>
        </pc:spChg>
        <pc:picChg chg="mod">
          <ac:chgData name="程浩" userId="7725c058-dd5c-4e00-a652-2aeefd20adce" providerId="ADAL" clId="{91396D3E-4F87-47EC-A3B4-D6F05CE5C51A}" dt="2019-03-27T14:13:41.463" v="1256" actId="1076"/>
          <ac:picMkLst>
            <pc:docMk/>
            <pc:sldMk cId="3149442273" sldId="333"/>
            <ac:picMk id="4" creationId="{1CBACBBA-44E1-4EAE-BAEF-6FAB24D6B564}"/>
          </ac:picMkLst>
        </pc:picChg>
        <pc:picChg chg="del mod">
          <ac:chgData name="程浩" userId="7725c058-dd5c-4e00-a652-2aeefd20adce" providerId="ADAL" clId="{91396D3E-4F87-47EC-A3B4-D6F05CE5C51A}" dt="2019-03-27T14:13:48.824" v="1257" actId="478"/>
          <ac:picMkLst>
            <pc:docMk/>
            <pc:sldMk cId="3149442273" sldId="333"/>
            <ac:picMk id="5" creationId="{CD38A67C-49CF-4AD7-9F4F-C68982D02DFC}"/>
          </ac:picMkLst>
        </pc:picChg>
      </pc:sldChg>
      <pc:sldChg chg="addSp delSp modSp add">
        <pc:chgData name="程浩" userId="7725c058-dd5c-4e00-a652-2aeefd20adce" providerId="ADAL" clId="{91396D3E-4F87-47EC-A3B4-D6F05CE5C51A}" dt="2019-03-28T02:53:29.930" v="1655" actId="1076"/>
        <pc:sldMkLst>
          <pc:docMk/>
          <pc:sldMk cId="4048292186" sldId="334"/>
        </pc:sldMkLst>
        <pc:spChg chg="add mod">
          <ac:chgData name="程浩" userId="7725c058-dd5c-4e00-a652-2aeefd20adce" providerId="ADAL" clId="{91396D3E-4F87-47EC-A3B4-D6F05CE5C51A}" dt="2019-03-25T13:16:49.928" v="857" actId="1076"/>
          <ac:spMkLst>
            <pc:docMk/>
            <pc:sldMk cId="4048292186" sldId="334"/>
            <ac:spMk id="8" creationId="{829DEECD-666E-49BF-98C3-FAD491005C71}"/>
          </ac:spMkLst>
        </pc:spChg>
        <pc:picChg chg="add del mod modCrop">
          <ac:chgData name="程浩" userId="7725c058-dd5c-4e00-a652-2aeefd20adce" providerId="ADAL" clId="{91396D3E-4F87-47EC-A3B4-D6F05CE5C51A}" dt="2019-03-28T02:36:08.508" v="1475" actId="478"/>
          <ac:picMkLst>
            <pc:docMk/>
            <pc:sldMk cId="4048292186" sldId="334"/>
            <ac:picMk id="2" creationId="{9FC113CB-3468-4984-8EA6-45C3A04EBE7D}"/>
          </ac:picMkLst>
        </pc:picChg>
        <pc:picChg chg="del">
          <ac:chgData name="程浩" userId="7725c058-dd5c-4e00-a652-2aeefd20adce" providerId="ADAL" clId="{91396D3E-4F87-47EC-A3B4-D6F05CE5C51A}" dt="2019-03-25T12:07:20.963" v="405" actId="478"/>
          <ac:picMkLst>
            <pc:docMk/>
            <pc:sldMk cId="4048292186" sldId="334"/>
            <ac:picMk id="4" creationId="{309ACBB2-7508-4E4D-9C61-D4ACEA10CB75}"/>
          </ac:picMkLst>
        </pc:picChg>
        <pc:picChg chg="add mod">
          <ac:chgData name="程浩" userId="7725c058-dd5c-4e00-a652-2aeefd20adce" providerId="ADAL" clId="{91396D3E-4F87-47EC-A3B4-D6F05CE5C51A}" dt="2019-03-28T02:53:29.930" v="1655" actId="1076"/>
          <ac:picMkLst>
            <pc:docMk/>
            <pc:sldMk cId="4048292186" sldId="334"/>
            <ac:picMk id="4" creationId="{BBE4A60A-7DB1-4848-9D2D-2C5E17E33410}"/>
          </ac:picMkLst>
        </pc:picChg>
        <pc:picChg chg="del">
          <ac:chgData name="程浩" userId="7725c058-dd5c-4e00-a652-2aeefd20adce" providerId="ADAL" clId="{91396D3E-4F87-47EC-A3B4-D6F05CE5C51A}" dt="2019-03-25T12:07:20.963" v="405" actId="478"/>
          <ac:picMkLst>
            <pc:docMk/>
            <pc:sldMk cId="4048292186" sldId="334"/>
            <ac:picMk id="5" creationId="{30D69F34-B0F3-45BD-AE80-1EC1DBF1534A}"/>
          </ac:picMkLst>
        </pc:picChg>
        <pc:picChg chg="del">
          <ac:chgData name="程浩" userId="7725c058-dd5c-4e00-a652-2aeefd20adce" providerId="ADAL" clId="{91396D3E-4F87-47EC-A3B4-D6F05CE5C51A}" dt="2019-03-25T12:07:20.963" v="405" actId="478"/>
          <ac:picMkLst>
            <pc:docMk/>
            <pc:sldMk cId="4048292186" sldId="334"/>
            <ac:picMk id="6" creationId="{1BB0AF11-061D-408F-9F66-CDC71EBF58C0}"/>
          </ac:picMkLst>
        </pc:picChg>
        <pc:picChg chg="add mod">
          <ac:chgData name="程浩" userId="7725c058-dd5c-4e00-a652-2aeefd20adce" providerId="ADAL" clId="{91396D3E-4F87-47EC-A3B4-D6F05CE5C51A}" dt="2019-03-28T02:35:24.422" v="1473" actId="1076"/>
          <ac:picMkLst>
            <pc:docMk/>
            <pc:sldMk cId="4048292186" sldId="334"/>
            <ac:picMk id="7" creationId="{4E6C117C-883D-49EA-9261-0CD63522486B}"/>
          </ac:picMkLst>
        </pc:picChg>
      </pc:sldChg>
      <pc:sldChg chg="delSp add del">
        <pc:chgData name="程浩" userId="7725c058-dd5c-4e00-a652-2aeefd20adce" providerId="ADAL" clId="{91396D3E-4F87-47EC-A3B4-D6F05CE5C51A}" dt="2019-03-28T02:55:50.919" v="1753" actId="2696"/>
        <pc:sldMkLst>
          <pc:docMk/>
          <pc:sldMk cId="3947753232" sldId="335"/>
        </pc:sldMkLst>
        <pc:spChg chg="del">
          <ac:chgData name="程浩" userId="7725c058-dd5c-4e00-a652-2aeefd20adce" providerId="ADAL" clId="{91396D3E-4F87-47EC-A3B4-D6F05CE5C51A}" dt="2019-03-28T02:54:59.911" v="1670" actId="478"/>
          <ac:spMkLst>
            <pc:docMk/>
            <pc:sldMk cId="3947753232" sldId="335"/>
            <ac:spMk id="8" creationId="{5710D0D9-5D10-44C5-BD40-EE65D4166610}"/>
          </ac:spMkLst>
        </pc:spChg>
        <pc:spChg chg="del">
          <ac:chgData name="程浩" userId="7725c058-dd5c-4e00-a652-2aeefd20adce" providerId="ADAL" clId="{91396D3E-4F87-47EC-A3B4-D6F05CE5C51A}" dt="2019-03-28T02:54:59.911" v="1670" actId="478"/>
          <ac:spMkLst>
            <pc:docMk/>
            <pc:sldMk cId="3947753232" sldId="335"/>
            <ac:spMk id="11" creationId="{9F8A7A2A-F4EB-494E-AA18-F2420248F057}"/>
          </ac:spMkLst>
        </pc:spChg>
      </pc:sldChg>
      <pc:sldChg chg="addSp delSp add del">
        <pc:chgData name="程浩" userId="7725c058-dd5c-4e00-a652-2aeefd20adce" providerId="ADAL" clId="{91396D3E-4F87-47EC-A3B4-D6F05CE5C51A}" dt="2019-03-28T02:52:54.312" v="1616"/>
        <pc:sldMkLst>
          <pc:docMk/>
          <pc:sldMk cId="2212828419" sldId="336"/>
        </pc:sldMkLst>
        <pc:picChg chg="add del">
          <ac:chgData name="程浩" userId="7725c058-dd5c-4e00-a652-2aeefd20adce" providerId="ADAL" clId="{91396D3E-4F87-47EC-A3B4-D6F05CE5C51A}" dt="2019-03-28T02:52:52.905" v="1615" actId="478"/>
          <ac:picMkLst>
            <pc:docMk/>
            <pc:sldMk cId="2212828419" sldId="336"/>
            <ac:picMk id="4" creationId="{BBE4A60A-7DB1-4848-9D2D-2C5E17E33410}"/>
          </ac:picMkLst>
        </pc:picChg>
      </pc:sldChg>
      <pc:sldChg chg="addSp delSp modSp add ord">
        <pc:chgData name="程浩" userId="7725c058-dd5c-4e00-a652-2aeefd20adce" providerId="ADAL" clId="{91396D3E-4F87-47EC-A3B4-D6F05CE5C51A}" dt="2019-03-28T03:00:18.706" v="1767" actId="1035"/>
        <pc:sldMkLst>
          <pc:docMk/>
          <pc:sldMk cId="3811909085" sldId="336"/>
        </pc:sldMkLst>
        <pc:picChg chg="add mod">
          <ac:chgData name="程浩" userId="7725c058-dd5c-4e00-a652-2aeefd20adce" providerId="ADAL" clId="{91396D3E-4F87-47EC-A3B4-D6F05CE5C51A}" dt="2019-03-28T03:00:18.706" v="1767" actId="1035"/>
          <ac:picMkLst>
            <pc:docMk/>
            <pc:sldMk cId="3811909085" sldId="336"/>
            <ac:picMk id="2" creationId="{F1FB0AFD-C45A-4A19-BD2F-20FE49A99E01}"/>
          </ac:picMkLst>
        </pc:picChg>
        <pc:picChg chg="del">
          <ac:chgData name="程浩" userId="7725c058-dd5c-4e00-a652-2aeefd20adce" providerId="ADAL" clId="{91396D3E-4F87-47EC-A3B4-D6F05CE5C51A}" dt="2019-03-28T02:53:59.502" v="1657" actId="478"/>
          <ac:picMkLst>
            <pc:docMk/>
            <pc:sldMk cId="3811909085" sldId="336"/>
            <ac:picMk id="4" creationId="{BBE4A60A-7DB1-4848-9D2D-2C5E17E33410}"/>
          </ac:picMkLst>
        </pc:picChg>
        <pc:picChg chg="mod">
          <ac:chgData name="程浩" userId="7725c058-dd5c-4e00-a652-2aeefd20adce" providerId="ADAL" clId="{91396D3E-4F87-47EC-A3B4-D6F05CE5C51A}" dt="2019-03-28T02:56:08.215" v="1755" actId="1076"/>
          <ac:picMkLst>
            <pc:docMk/>
            <pc:sldMk cId="3811909085" sldId="336"/>
            <ac:picMk id="7" creationId="{4E6C117C-883D-49EA-9261-0CD63522486B}"/>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0A497F-7EC2-440C-9076-BBA0CEF4A385}" type="doc">
      <dgm:prSet loTypeId="urn:microsoft.com/office/officeart/2008/layout/HorizontalMultiLevelHierarchy" loCatId="hierarchy" qsTypeId="urn:microsoft.com/office/officeart/2005/8/quickstyle/simple5" qsCatId="simple" csTypeId="urn:microsoft.com/office/officeart/2005/8/colors/accent2_1" csCatId="accent2" phldr="1"/>
      <dgm:spPr/>
      <dgm:t>
        <a:bodyPr/>
        <a:lstStyle/>
        <a:p>
          <a:endParaRPr lang="zh-CN" altLang="en-US"/>
        </a:p>
      </dgm:t>
    </dgm:pt>
    <dgm:pt modelId="{3E1FC06F-BC3B-4050-8C11-E8D42AD4C2DB}">
      <dgm:prSet phldrT="[文本]" custT="1"/>
      <dgm:spPr/>
      <dgm:t>
        <a:bodyPr vert="vert"/>
        <a:lstStyle/>
        <a:p>
          <a:r>
            <a:rPr lang="zh-CN" altLang="en-US" sz="1800" dirty="0">
              <a:latin typeface="微软雅黑" panose="020B0503020204020204" pitchFamily="34" charset="-122"/>
              <a:ea typeface="微软雅黑" panose="020B0503020204020204" pitchFamily="34" charset="-122"/>
            </a:rPr>
            <a:t>现有工业以太网协议不足</a:t>
          </a:r>
        </a:p>
      </dgm:t>
    </dgm:pt>
    <dgm:pt modelId="{EA6238E5-68DA-4865-A2A2-6A16E3AE509A}" type="parTrans" cxnId="{E244B6EB-6B48-4432-A506-F0EAEA994615}">
      <dgm:prSet/>
      <dgm:spPr/>
      <dgm:t>
        <a:bodyPr/>
        <a:lstStyle/>
        <a:p>
          <a:endParaRPr lang="zh-CN" altLang="en-US"/>
        </a:p>
      </dgm:t>
    </dgm:pt>
    <dgm:pt modelId="{27F0FA2B-56F4-4BD7-832C-553C4FD5B39D}" type="sibTrans" cxnId="{E244B6EB-6B48-4432-A506-F0EAEA994615}">
      <dgm:prSet/>
      <dgm:spPr/>
      <dgm:t>
        <a:bodyPr/>
        <a:lstStyle/>
        <a:p>
          <a:endParaRPr lang="zh-CN" altLang="en-US"/>
        </a:p>
      </dgm:t>
    </dgm:pt>
    <dgm:pt modelId="{B4A0ED5F-DC86-4465-837E-BB28C02EE5C2}">
      <dgm:prSet phldrT="[文本]"/>
      <dgm:spPr/>
      <dgm:t>
        <a:bodyPr/>
        <a:lstStyle/>
        <a:p>
          <a:r>
            <a:rPr lang="zh-CN" altLang="en-US" dirty="0">
              <a:latin typeface="微软雅黑" panose="020B0503020204020204" pitchFamily="34" charset="-122"/>
              <a:ea typeface="微软雅黑" panose="020B0503020204020204" pitchFamily="34" charset="-122"/>
            </a:rPr>
            <a:t>无法满足工业控制的确定性传输需求</a:t>
          </a:r>
        </a:p>
      </dgm:t>
    </dgm:pt>
    <dgm:pt modelId="{9370FBAA-7310-4AA7-8E32-85E8FFF20142}" type="parTrans" cxnId="{381A7676-B755-488F-9078-97D041E228AA}">
      <dgm:prSet/>
      <dgm:spPr>
        <a:ln w="19050"/>
      </dgm:spPr>
      <dgm:t>
        <a:bodyPr/>
        <a:lstStyle/>
        <a:p>
          <a:endParaRPr lang="zh-CN" altLang="en-US"/>
        </a:p>
      </dgm:t>
    </dgm:pt>
    <dgm:pt modelId="{EE9C962A-4EBB-41F6-BBFC-79AB213FC9A0}" type="sibTrans" cxnId="{381A7676-B755-488F-9078-97D041E228AA}">
      <dgm:prSet/>
      <dgm:spPr/>
      <dgm:t>
        <a:bodyPr/>
        <a:lstStyle/>
        <a:p>
          <a:endParaRPr lang="zh-CN" altLang="en-US"/>
        </a:p>
      </dgm:t>
    </dgm:pt>
    <dgm:pt modelId="{C2534D58-2A0F-46A9-A3C7-C8D0546A53E1}">
      <dgm:prSet custT="1"/>
      <dgm:spPr>
        <a:gradFill rotWithShape="0">
          <a:gsLst>
            <a:gs pos="0">
              <a:srgbClr val="FFFFFF">
                <a:hueOff val="0"/>
                <a:satOff val="0"/>
                <a:lumOff val="0"/>
                <a:alphaOff val="0"/>
                <a:satMod val="103000"/>
                <a:lumMod val="102000"/>
                <a:tint val="94000"/>
              </a:srgbClr>
            </a:gs>
            <a:gs pos="50000">
              <a:srgbClr val="FFFFFF">
                <a:hueOff val="0"/>
                <a:satOff val="0"/>
                <a:lumOff val="0"/>
                <a:alphaOff val="0"/>
                <a:satMod val="110000"/>
                <a:lumMod val="100000"/>
                <a:shade val="100000"/>
              </a:srgbClr>
            </a:gs>
            <a:gs pos="100000">
              <a:srgbClr val="FFFFFF">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gm:spPr>
      <dgm:t>
        <a:bodyPr spcFirstLastPara="0" vert="horz" wrap="square" lIns="11430" tIns="11430" rIns="11430" bIns="11430" numCol="1" spcCol="1270" anchor="ctr" anchorCtr="0"/>
        <a:lstStyle/>
        <a:p>
          <a:pPr marL="0" lvl="0" indent="0" algn="ctr" defTabSz="800100">
            <a:lnSpc>
              <a:spcPct val="90000"/>
            </a:lnSpc>
            <a:spcBef>
              <a:spcPct val="0"/>
            </a:spcBef>
            <a:spcAft>
              <a:spcPct val="35000"/>
            </a:spcAft>
            <a:buNone/>
          </a:pPr>
          <a:r>
            <a:rPr lang="zh-CN" altLang="en-US" sz="18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协议存在兼容性问题</a:t>
          </a:r>
        </a:p>
      </dgm:t>
    </dgm:pt>
    <dgm:pt modelId="{45E3EA51-0632-427A-8FFC-144758F52064}" type="parTrans" cxnId="{0F952830-B473-4817-80FA-80191CF4FE35}">
      <dgm:prSet/>
      <dgm:spPr>
        <a:ln w="19050"/>
      </dgm:spPr>
      <dgm:t>
        <a:bodyPr/>
        <a:lstStyle/>
        <a:p>
          <a:endParaRPr lang="zh-CN" altLang="en-US"/>
        </a:p>
      </dgm:t>
    </dgm:pt>
    <dgm:pt modelId="{1B0EE4F6-F590-4F31-A8CD-D0BD50F6937E}" type="sibTrans" cxnId="{0F952830-B473-4817-80FA-80191CF4FE35}">
      <dgm:prSet/>
      <dgm:spPr/>
      <dgm:t>
        <a:bodyPr/>
        <a:lstStyle/>
        <a:p>
          <a:endParaRPr lang="zh-CN" altLang="en-US"/>
        </a:p>
      </dgm:t>
    </dgm:pt>
    <dgm:pt modelId="{6CDE849F-A92D-4D5A-91BB-584E207C6325}">
      <dgm:prSet custT="1"/>
      <dgm:spPr>
        <a:gradFill rotWithShape="0">
          <a:gsLst>
            <a:gs pos="0">
              <a:srgbClr val="FFFFFF">
                <a:hueOff val="0"/>
                <a:satOff val="0"/>
                <a:lumOff val="0"/>
                <a:alphaOff val="0"/>
                <a:satMod val="103000"/>
                <a:lumMod val="102000"/>
                <a:tint val="94000"/>
              </a:srgbClr>
            </a:gs>
            <a:gs pos="50000">
              <a:srgbClr val="FFFFFF">
                <a:hueOff val="0"/>
                <a:satOff val="0"/>
                <a:lumOff val="0"/>
                <a:alphaOff val="0"/>
                <a:satMod val="110000"/>
                <a:lumMod val="100000"/>
                <a:shade val="100000"/>
              </a:srgbClr>
            </a:gs>
            <a:gs pos="100000">
              <a:srgbClr val="FFFFFF">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gm:spPr>
      <dgm:t>
        <a:bodyPr spcFirstLastPara="0" vert="horz" wrap="square" lIns="11430" tIns="11430" rIns="11430" bIns="11430" numCol="1" spcCol="1270" anchor="ctr" anchorCtr="0"/>
        <a:lstStyle/>
        <a:p>
          <a:pPr marL="0" lvl="0" indent="0" algn="ctr" defTabSz="800100">
            <a:lnSpc>
              <a:spcPct val="90000"/>
            </a:lnSpc>
            <a:spcBef>
              <a:spcPct val="0"/>
            </a:spcBef>
            <a:spcAft>
              <a:spcPct val="35000"/>
            </a:spcAft>
            <a:buNone/>
          </a:pPr>
          <a:r>
            <a:rPr lang="zh-CN" altLang="en-US" sz="18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控制复杂且不灵活</a:t>
          </a:r>
        </a:p>
      </dgm:t>
    </dgm:pt>
    <dgm:pt modelId="{C9B70AB0-4417-4DCA-A773-41AEF1D4C112}" type="parTrans" cxnId="{597A1E0E-00BD-471B-88B3-1E709CBEF926}">
      <dgm:prSet/>
      <dgm:spPr>
        <a:ln w="19050"/>
      </dgm:spPr>
      <dgm:t>
        <a:bodyPr/>
        <a:lstStyle/>
        <a:p>
          <a:endParaRPr lang="zh-CN" altLang="en-US"/>
        </a:p>
      </dgm:t>
    </dgm:pt>
    <dgm:pt modelId="{258E36DB-7713-49C7-A3EF-DA4F7A1C67B6}" type="sibTrans" cxnId="{597A1E0E-00BD-471B-88B3-1E709CBEF926}">
      <dgm:prSet/>
      <dgm:spPr/>
      <dgm:t>
        <a:bodyPr/>
        <a:lstStyle/>
        <a:p>
          <a:endParaRPr lang="zh-CN" altLang="en-US"/>
        </a:p>
      </dgm:t>
    </dgm:pt>
    <dgm:pt modelId="{310EDF24-DBA4-4D46-AB82-CF4335F80E85}" type="pres">
      <dgm:prSet presAssocID="{CB0A497F-7EC2-440C-9076-BBA0CEF4A385}" presName="Name0" presStyleCnt="0">
        <dgm:presLayoutVars>
          <dgm:chPref val="1"/>
          <dgm:dir/>
          <dgm:animOne val="branch"/>
          <dgm:animLvl val="lvl"/>
          <dgm:resizeHandles val="exact"/>
        </dgm:presLayoutVars>
      </dgm:prSet>
      <dgm:spPr/>
    </dgm:pt>
    <dgm:pt modelId="{3586FD4B-E470-4898-90CB-18654696304D}" type="pres">
      <dgm:prSet presAssocID="{3E1FC06F-BC3B-4050-8C11-E8D42AD4C2DB}" presName="root1" presStyleCnt="0"/>
      <dgm:spPr/>
    </dgm:pt>
    <dgm:pt modelId="{27CEF4B9-509B-4BA5-9E36-1407983AE67F}" type="pres">
      <dgm:prSet presAssocID="{3E1FC06F-BC3B-4050-8C11-E8D42AD4C2DB}" presName="LevelOneTextNode" presStyleLbl="node0" presStyleIdx="0" presStyleCnt="1" custScaleX="137687" custScaleY="75645">
        <dgm:presLayoutVars>
          <dgm:chPref val="3"/>
        </dgm:presLayoutVars>
      </dgm:prSet>
      <dgm:spPr/>
    </dgm:pt>
    <dgm:pt modelId="{19A0E0A5-5911-4BB0-B383-85B9C5043FE5}" type="pres">
      <dgm:prSet presAssocID="{3E1FC06F-BC3B-4050-8C11-E8D42AD4C2DB}" presName="level2hierChild" presStyleCnt="0"/>
      <dgm:spPr/>
    </dgm:pt>
    <dgm:pt modelId="{50401347-2F35-4545-AAE9-DA2292D6B53D}" type="pres">
      <dgm:prSet presAssocID="{9370FBAA-7310-4AA7-8E32-85E8FFF20142}" presName="conn2-1" presStyleLbl="parChTrans1D2" presStyleIdx="0" presStyleCnt="3"/>
      <dgm:spPr/>
    </dgm:pt>
    <dgm:pt modelId="{6EF8DE90-BD1C-4F1B-94D8-EF85B00C388C}" type="pres">
      <dgm:prSet presAssocID="{9370FBAA-7310-4AA7-8E32-85E8FFF20142}" presName="connTx" presStyleLbl="parChTrans1D2" presStyleIdx="0" presStyleCnt="3"/>
      <dgm:spPr/>
    </dgm:pt>
    <dgm:pt modelId="{71B0B3A3-CA32-4112-AA24-490E3EE72050}" type="pres">
      <dgm:prSet presAssocID="{B4A0ED5F-DC86-4465-837E-BB28C02EE5C2}" presName="root2" presStyleCnt="0"/>
      <dgm:spPr/>
    </dgm:pt>
    <dgm:pt modelId="{9107C052-18BA-4E83-8A18-33B31A24C394}" type="pres">
      <dgm:prSet presAssocID="{B4A0ED5F-DC86-4465-837E-BB28C02EE5C2}" presName="LevelTwoTextNode" presStyleLbl="node2" presStyleIdx="0" presStyleCnt="3">
        <dgm:presLayoutVars>
          <dgm:chPref val="3"/>
        </dgm:presLayoutVars>
      </dgm:prSet>
      <dgm:spPr/>
    </dgm:pt>
    <dgm:pt modelId="{847F1279-D233-427A-9413-CAB3AFEAFE48}" type="pres">
      <dgm:prSet presAssocID="{B4A0ED5F-DC86-4465-837E-BB28C02EE5C2}" presName="level3hierChild" presStyleCnt="0"/>
      <dgm:spPr/>
    </dgm:pt>
    <dgm:pt modelId="{0386DBC2-B9D4-4679-99FA-19910098A770}" type="pres">
      <dgm:prSet presAssocID="{45E3EA51-0632-427A-8FFC-144758F52064}" presName="conn2-1" presStyleLbl="parChTrans1D2" presStyleIdx="1" presStyleCnt="3"/>
      <dgm:spPr/>
    </dgm:pt>
    <dgm:pt modelId="{113DCCC4-2B5E-475D-BBE5-60EBF467F073}" type="pres">
      <dgm:prSet presAssocID="{45E3EA51-0632-427A-8FFC-144758F52064}" presName="connTx" presStyleLbl="parChTrans1D2" presStyleIdx="1" presStyleCnt="3"/>
      <dgm:spPr/>
    </dgm:pt>
    <dgm:pt modelId="{71C18EB9-13F0-46C5-BD1F-4858A8D22DF9}" type="pres">
      <dgm:prSet presAssocID="{C2534D58-2A0F-46A9-A3C7-C8D0546A53E1}" presName="root2" presStyleCnt="0"/>
      <dgm:spPr/>
    </dgm:pt>
    <dgm:pt modelId="{E303F8A6-8F02-4F73-BB01-8C9F4E303203}" type="pres">
      <dgm:prSet presAssocID="{C2534D58-2A0F-46A9-A3C7-C8D0546A53E1}" presName="LevelTwoTextNode" presStyleLbl="node2" presStyleIdx="1" presStyleCnt="3">
        <dgm:presLayoutVars>
          <dgm:chPref val="3"/>
        </dgm:presLayoutVars>
      </dgm:prSet>
      <dgm:spPr>
        <a:xfrm>
          <a:off x="2441144" y="1645920"/>
          <a:ext cx="2532684" cy="772160"/>
        </a:xfrm>
        <a:prstGeom prst="rect">
          <a:avLst/>
        </a:prstGeom>
      </dgm:spPr>
    </dgm:pt>
    <dgm:pt modelId="{D200A5C3-484F-458C-A51B-D743B9E3F726}" type="pres">
      <dgm:prSet presAssocID="{C2534D58-2A0F-46A9-A3C7-C8D0546A53E1}" presName="level3hierChild" presStyleCnt="0"/>
      <dgm:spPr/>
    </dgm:pt>
    <dgm:pt modelId="{0CCC49C0-FA5E-470E-B019-50D61C234571}" type="pres">
      <dgm:prSet presAssocID="{C9B70AB0-4417-4DCA-A773-41AEF1D4C112}" presName="conn2-1" presStyleLbl="parChTrans1D2" presStyleIdx="2" presStyleCnt="3"/>
      <dgm:spPr/>
    </dgm:pt>
    <dgm:pt modelId="{A057E311-415F-45FC-A3DD-BC55561BEC1F}" type="pres">
      <dgm:prSet presAssocID="{C9B70AB0-4417-4DCA-A773-41AEF1D4C112}" presName="connTx" presStyleLbl="parChTrans1D2" presStyleIdx="2" presStyleCnt="3"/>
      <dgm:spPr/>
    </dgm:pt>
    <dgm:pt modelId="{A09CEBBE-FEF8-4B8A-A004-3899FDFBFEC4}" type="pres">
      <dgm:prSet presAssocID="{6CDE849F-A92D-4D5A-91BB-584E207C6325}" presName="root2" presStyleCnt="0"/>
      <dgm:spPr/>
    </dgm:pt>
    <dgm:pt modelId="{C4318035-80F3-422E-B2EA-ED6FCB6E8314}" type="pres">
      <dgm:prSet presAssocID="{6CDE849F-A92D-4D5A-91BB-584E207C6325}" presName="LevelTwoTextNode" presStyleLbl="node2" presStyleIdx="2" presStyleCnt="3">
        <dgm:presLayoutVars>
          <dgm:chPref val="3"/>
        </dgm:presLayoutVars>
      </dgm:prSet>
      <dgm:spPr>
        <a:xfrm>
          <a:off x="2441144" y="2611119"/>
          <a:ext cx="2532684" cy="772160"/>
        </a:xfrm>
        <a:prstGeom prst="rect">
          <a:avLst/>
        </a:prstGeom>
      </dgm:spPr>
    </dgm:pt>
    <dgm:pt modelId="{C94B0AB3-9D78-43C0-9DCE-7DA0181879AF}" type="pres">
      <dgm:prSet presAssocID="{6CDE849F-A92D-4D5A-91BB-584E207C6325}" presName="level3hierChild" presStyleCnt="0"/>
      <dgm:spPr/>
    </dgm:pt>
  </dgm:ptLst>
  <dgm:cxnLst>
    <dgm:cxn modelId="{05F8210C-7C0F-4414-98DD-36FFAC180E76}" type="presOf" srcId="{45E3EA51-0632-427A-8FFC-144758F52064}" destId="{0386DBC2-B9D4-4679-99FA-19910098A770}" srcOrd="0" destOrd="0" presId="urn:microsoft.com/office/officeart/2008/layout/HorizontalMultiLevelHierarchy"/>
    <dgm:cxn modelId="{597A1E0E-00BD-471B-88B3-1E709CBEF926}" srcId="{3E1FC06F-BC3B-4050-8C11-E8D42AD4C2DB}" destId="{6CDE849F-A92D-4D5A-91BB-584E207C6325}" srcOrd="2" destOrd="0" parTransId="{C9B70AB0-4417-4DCA-A773-41AEF1D4C112}" sibTransId="{258E36DB-7713-49C7-A3EF-DA4F7A1C67B6}"/>
    <dgm:cxn modelId="{A1B9E314-A9EF-407A-A019-68F430ADFA69}" type="presOf" srcId="{C2534D58-2A0F-46A9-A3C7-C8D0546A53E1}" destId="{E303F8A6-8F02-4F73-BB01-8C9F4E303203}" srcOrd="0" destOrd="0" presId="urn:microsoft.com/office/officeart/2008/layout/HorizontalMultiLevelHierarchy"/>
    <dgm:cxn modelId="{27B8761E-BB7C-4753-960B-153F93F9445F}" type="presOf" srcId="{9370FBAA-7310-4AA7-8E32-85E8FFF20142}" destId="{50401347-2F35-4545-AAE9-DA2292D6B53D}" srcOrd="0" destOrd="0" presId="urn:microsoft.com/office/officeart/2008/layout/HorizontalMultiLevelHierarchy"/>
    <dgm:cxn modelId="{DF0FAC1F-4062-4C6B-B159-6A4FE65B0082}" type="presOf" srcId="{3E1FC06F-BC3B-4050-8C11-E8D42AD4C2DB}" destId="{27CEF4B9-509B-4BA5-9E36-1407983AE67F}" srcOrd="0" destOrd="0" presId="urn:microsoft.com/office/officeart/2008/layout/HorizontalMultiLevelHierarchy"/>
    <dgm:cxn modelId="{0F952830-B473-4817-80FA-80191CF4FE35}" srcId="{3E1FC06F-BC3B-4050-8C11-E8D42AD4C2DB}" destId="{C2534D58-2A0F-46A9-A3C7-C8D0546A53E1}" srcOrd="1" destOrd="0" parTransId="{45E3EA51-0632-427A-8FFC-144758F52064}" sibTransId="{1B0EE4F6-F590-4F31-A8CD-D0BD50F6937E}"/>
    <dgm:cxn modelId="{0CAA343F-46CB-4711-8102-E82D7C89191B}" type="presOf" srcId="{C9B70AB0-4417-4DCA-A773-41AEF1D4C112}" destId="{0CCC49C0-FA5E-470E-B019-50D61C234571}" srcOrd="0" destOrd="0" presId="urn:microsoft.com/office/officeart/2008/layout/HorizontalMultiLevelHierarchy"/>
    <dgm:cxn modelId="{4570BF3F-2A76-4C63-A9F8-6C456D854975}" type="presOf" srcId="{45E3EA51-0632-427A-8FFC-144758F52064}" destId="{113DCCC4-2B5E-475D-BBE5-60EBF467F073}" srcOrd="1" destOrd="0" presId="urn:microsoft.com/office/officeart/2008/layout/HorizontalMultiLevelHierarchy"/>
    <dgm:cxn modelId="{F0948E4A-3606-414A-8193-944B0D1A2CBF}" type="presOf" srcId="{C9B70AB0-4417-4DCA-A773-41AEF1D4C112}" destId="{A057E311-415F-45FC-A3DD-BC55561BEC1F}" srcOrd="1" destOrd="0" presId="urn:microsoft.com/office/officeart/2008/layout/HorizontalMultiLevelHierarchy"/>
    <dgm:cxn modelId="{381A7676-B755-488F-9078-97D041E228AA}" srcId="{3E1FC06F-BC3B-4050-8C11-E8D42AD4C2DB}" destId="{B4A0ED5F-DC86-4465-837E-BB28C02EE5C2}" srcOrd="0" destOrd="0" parTransId="{9370FBAA-7310-4AA7-8E32-85E8FFF20142}" sibTransId="{EE9C962A-4EBB-41F6-BBFC-79AB213FC9A0}"/>
    <dgm:cxn modelId="{818F098D-8752-440A-BFA5-A39DED0B7E66}" type="presOf" srcId="{CB0A497F-7EC2-440C-9076-BBA0CEF4A385}" destId="{310EDF24-DBA4-4D46-AB82-CF4335F80E85}" srcOrd="0" destOrd="0" presId="urn:microsoft.com/office/officeart/2008/layout/HorizontalMultiLevelHierarchy"/>
    <dgm:cxn modelId="{4BD65DA2-A578-440C-9ED5-16B1F20E3A06}" type="presOf" srcId="{9370FBAA-7310-4AA7-8E32-85E8FFF20142}" destId="{6EF8DE90-BD1C-4F1B-94D8-EF85B00C388C}" srcOrd="1" destOrd="0" presId="urn:microsoft.com/office/officeart/2008/layout/HorizontalMultiLevelHierarchy"/>
    <dgm:cxn modelId="{2E3A69D8-8970-4E24-B0D3-15DAE171471F}" type="presOf" srcId="{6CDE849F-A92D-4D5A-91BB-584E207C6325}" destId="{C4318035-80F3-422E-B2EA-ED6FCB6E8314}" srcOrd="0" destOrd="0" presId="urn:microsoft.com/office/officeart/2008/layout/HorizontalMultiLevelHierarchy"/>
    <dgm:cxn modelId="{E828AAD8-1CF7-4564-9D2D-5EDE077DFC82}" type="presOf" srcId="{B4A0ED5F-DC86-4465-837E-BB28C02EE5C2}" destId="{9107C052-18BA-4E83-8A18-33B31A24C394}" srcOrd="0" destOrd="0" presId="urn:microsoft.com/office/officeart/2008/layout/HorizontalMultiLevelHierarchy"/>
    <dgm:cxn modelId="{E244B6EB-6B48-4432-A506-F0EAEA994615}" srcId="{CB0A497F-7EC2-440C-9076-BBA0CEF4A385}" destId="{3E1FC06F-BC3B-4050-8C11-E8D42AD4C2DB}" srcOrd="0" destOrd="0" parTransId="{EA6238E5-68DA-4865-A2A2-6A16E3AE509A}" sibTransId="{27F0FA2B-56F4-4BD7-832C-553C4FD5B39D}"/>
    <dgm:cxn modelId="{DF45DDD0-157C-4D70-B934-D1AAF4003C93}" type="presParOf" srcId="{310EDF24-DBA4-4D46-AB82-CF4335F80E85}" destId="{3586FD4B-E470-4898-90CB-18654696304D}" srcOrd="0" destOrd="0" presId="urn:microsoft.com/office/officeart/2008/layout/HorizontalMultiLevelHierarchy"/>
    <dgm:cxn modelId="{74280E71-EF6B-4C04-A6C0-FB64E0F7FA10}" type="presParOf" srcId="{3586FD4B-E470-4898-90CB-18654696304D}" destId="{27CEF4B9-509B-4BA5-9E36-1407983AE67F}" srcOrd="0" destOrd="0" presId="urn:microsoft.com/office/officeart/2008/layout/HorizontalMultiLevelHierarchy"/>
    <dgm:cxn modelId="{C71B7337-3FAA-4AF0-903D-868F426FECC8}" type="presParOf" srcId="{3586FD4B-E470-4898-90CB-18654696304D}" destId="{19A0E0A5-5911-4BB0-B383-85B9C5043FE5}" srcOrd="1" destOrd="0" presId="urn:microsoft.com/office/officeart/2008/layout/HorizontalMultiLevelHierarchy"/>
    <dgm:cxn modelId="{C4F72840-B227-42C7-B6A6-63ED8D4F23F1}" type="presParOf" srcId="{19A0E0A5-5911-4BB0-B383-85B9C5043FE5}" destId="{50401347-2F35-4545-AAE9-DA2292D6B53D}" srcOrd="0" destOrd="0" presId="urn:microsoft.com/office/officeart/2008/layout/HorizontalMultiLevelHierarchy"/>
    <dgm:cxn modelId="{10D12C0E-48BD-4669-9F92-EE60F93BAD73}" type="presParOf" srcId="{50401347-2F35-4545-AAE9-DA2292D6B53D}" destId="{6EF8DE90-BD1C-4F1B-94D8-EF85B00C388C}" srcOrd="0" destOrd="0" presId="urn:microsoft.com/office/officeart/2008/layout/HorizontalMultiLevelHierarchy"/>
    <dgm:cxn modelId="{9C9E2614-E909-4464-8693-DC4C1D226AE1}" type="presParOf" srcId="{19A0E0A5-5911-4BB0-B383-85B9C5043FE5}" destId="{71B0B3A3-CA32-4112-AA24-490E3EE72050}" srcOrd="1" destOrd="0" presId="urn:microsoft.com/office/officeart/2008/layout/HorizontalMultiLevelHierarchy"/>
    <dgm:cxn modelId="{2F7A65D5-84F0-4CED-B88B-9498C9DE98DB}" type="presParOf" srcId="{71B0B3A3-CA32-4112-AA24-490E3EE72050}" destId="{9107C052-18BA-4E83-8A18-33B31A24C394}" srcOrd="0" destOrd="0" presId="urn:microsoft.com/office/officeart/2008/layout/HorizontalMultiLevelHierarchy"/>
    <dgm:cxn modelId="{DF591338-F317-4931-BDD7-8DB60BB587F8}" type="presParOf" srcId="{71B0B3A3-CA32-4112-AA24-490E3EE72050}" destId="{847F1279-D233-427A-9413-CAB3AFEAFE48}" srcOrd="1" destOrd="0" presId="urn:microsoft.com/office/officeart/2008/layout/HorizontalMultiLevelHierarchy"/>
    <dgm:cxn modelId="{94038FA4-6C65-4771-83D9-66A22986BECC}" type="presParOf" srcId="{19A0E0A5-5911-4BB0-B383-85B9C5043FE5}" destId="{0386DBC2-B9D4-4679-99FA-19910098A770}" srcOrd="2" destOrd="0" presId="urn:microsoft.com/office/officeart/2008/layout/HorizontalMultiLevelHierarchy"/>
    <dgm:cxn modelId="{BB693F90-4031-4A66-85B2-4092FD76D969}" type="presParOf" srcId="{0386DBC2-B9D4-4679-99FA-19910098A770}" destId="{113DCCC4-2B5E-475D-BBE5-60EBF467F073}" srcOrd="0" destOrd="0" presId="urn:microsoft.com/office/officeart/2008/layout/HorizontalMultiLevelHierarchy"/>
    <dgm:cxn modelId="{799C8645-B94F-4635-A6DB-DCB453081FEA}" type="presParOf" srcId="{19A0E0A5-5911-4BB0-B383-85B9C5043FE5}" destId="{71C18EB9-13F0-46C5-BD1F-4858A8D22DF9}" srcOrd="3" destOrd="0" presId="urn:microsoft.com/office/officeart/2008/layout/HorizontalMultiLevelHierarchy"/>
    <dgm:cxn modelId="{D90AF9F2-59EF-407C-8E80-51C8DDDB9730}" type="presParOf" srcId="{71C18EB9-13F0-46C5-BD1F-4858A8D22DF9}" destId="{E303F8A6-8F02-4F73-BB01-8C9F4E303203}" srcOrd="0" destOrd="0" presId="urn:microsoft.com/office/officeart/2008/layout/HorizontalMultiLevelHierarchy"/>
    <dgm:cxn modelId="{ECB02DA6-54B3-4B83-AD04-57667F0BF269}" type="presParOf" srcId="{71C18EB9-13F0-46C5-BD1F-4858A8D22DF9}" destId="{D200A5C3-484F-458C-A51B-D743B9E3F726}" srcOrd="1" destOrd="0" presId="urn:microsoft.com/office/officeart/2008/layout/HorizontalMultiLevelHierarchy"/>
    <dgm:cxn modelId="{6969477D-9249-4A1B-8301-71DCA07072AD}" type="presParOf" srcId="{19A0E0A5-5911-4BB0-B383-85B9C5043FE5}" destId="{0CCC49C0-FA5E-470E-B019-50D61C234571}" srcOrd="4" destOrd="0" presId="urn:microsoft.com/office/officeart/2008/layout/HorizontalMultiLevelHierarchy"/>
    <dgm:cxn modelId="{71F96FCA-B870-4B64-8393-F458152BB802}" type="presParOf" srcId="{0CCC49C0-FA5E-470E-B019-50D61C234571}" destId="{A057E311-415F-45FC-A3DD-BC55561BEC1F}" srcOrd="0" destOrd="0" presId="urn:microsoft.com/office/officeart/2008/layout/HorizontalMultiLevelHierarchy"/>
    <dgm:cxn modelId="{93FAE97C-1092-44B3-AF62-788B746E6F56}" type="presParOf" srcId="{19A0E0A5-5911-4BB0-B383-85B9C5043FE5}" destId="{A09CEBBE-FEF8-4B8A-A004-3899FDFBFEC4}" srcOrd="5" destOrd="0" presId="urn:microsoft.com/office/officeart/2008/layout/HorizontalMultiLevelHierarchy"/>
    <dgm:cxn modelId="{28A49524-2C14-4CE9-9E6C-328E38B854FC}" type="presParOf" srcId="{A09CEBBE-FEF8-4B8A-A004-3899FDFBFEC4}" destId="{C4318035-80F3-422E-B2EA-ED6FCB6E8314}" srcOrd="0" destOrd="0" presId="urn:microsoft.com/office/officeart/2008/layout/HorizontalMultiLevelHierarchy"/>
    <dgm:cxn modelId="{C9D78517-C7F6-448C-B9D7-CA75543B3A04}" type="presParOf" srcId="{A09CEBBE-FEF8-4B8A-A004-3899FDFBFEC4}" destId="{C94B0AB3-9D78-43C0-9DCE-7DA0181879A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CC49C0-FA5E-470E-B019-50D61C234571}">
      <dsp:nvSpPr>
        <dsp:cNvPr id="0" name=""/>
        <dsp:cNvSpPr/>
      </dsp:nvSpPr>
      <dsp:spPr>
        <a:xfrm>
          <a:off x="1548366" y="1748526"/>
          <a:ext cx="435872" cy="830550"/>
        </a:xfrm>
        <a:custGeom>
          <a:avLst/>
          <a:gdLst/>
          <a:ahLst/>
          <a:cxnLst/>
          <a:rect l="0" t="0" r="0" b="0"/>
          <a:pathLst>
            <a:path>
              <a:moveTo>
                <a:pt x="0" y="0"/>
              </a:moveTo>
              <a:lnTo>
                <a:pt x="217936" y="0"/>
              </a:lnTo>
              <a:lnTo>
                <a:pt x="217936" y="830550"/>
              </a:lnTo>
              <a:lnTo>
                <a:pt x="435872" y="830550"/>
              </a:lnTo>
            </a:path>
          </a:pathLst>
        </a:custGeom>
        <a:noFill/>
        <a:ln w="1905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742853" y="2140352"/>
        <a:ext cx="46898" cy="46898"/>
      </dsp:txXfrm>
    </dsp:sp>
    <dsp:sp modelId="{0386DBC2-B9D4-4679-99FA-19910098A770}">
      <dsp:nvSpPr>
        <dsp:cNvPr id="0" name=""/>
        <dsp:cNvSpPr/>
      </dsp:nvSpPr>
      <dsp:spPr>
        <a:xfrm>
          <a:off x="1548366" y="1702806"/>
          <a:ext cx="435872" cy="91440"/>
        </a:xfrm>
        <a:custGeom>
          <a:avLst/>
          <a:gdLst/>
          <a:ahLst/>
          <a:cxnLst/>
          <a:rect l="0" t="0" r="0" b="0"/>
          <a:pathLst>
            <a:path>
              <a:moveTo>
                <a:pt x="0" y="45720"/>
              </a:moveTo>
              <a:lnTo>
                <a:pt x="435872" y="45720"/>
              </a:lnTo>
            </a:path>
          </a:pathLst>
        </a:custGeom>
        <a:noFill/>
        <a:ln w="1905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755405" y="1737629"/>
        <a:ext cx="21793" cy="21793"/>
      </dsp:txXfrm>
    </dsp:sp>
    <dsp:sp modelId="{50401347-2F35-4545-AAE9-DA2292D6B53D}">
      <dsp:nvSpPr>
        <dsp:cNvPr id="0" name=""/>
        <dsp:cNvSpPr/>
      </dsp:nvSpPr>
      <dsp:spPr>
        <a:xfrm>
          <a:off x="1548366" y="917976"/>
          <a:ext cx="435872" cy="830550"/>
        </a:xfrm>
        <a:custGeom>
          <a:avLst/>
          <a:gdLst/>
          <a:ahLst/>
          <a:cxnLst/>
          <a:rect l="0" t="0" r="0" b="0"/>
          <a:pathLst>
            <a:path>
              <a:moveTo>
                <a:pt x="0" y="830550"/>
              </a:moveTo>
              <a:lnTo>
                <a:pt x="217936" y="830550"/>
              </a:lnTo>
              <a:lnTo>
                <a:pt x="217936" y="0"/>
              </a:lnTo>
              <a:lnTo>
                <a:pt x="435872" y="0"/>
              </a:lnTo>
            </a:path>
          </a:pathLst>
        </a:custGeom>
        <a:noFill/>
        <a:ln w="1905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742853" y="1309802"/>
        <a:ext cx="46898" cy="46898"/>
      </dsp:txXfrm>
    </dsp:sp>
    <dsp:sp modelId="{27CEF4B9-509B-4BA5-9E36-1407983AE67F}">
      <dsp:nvSpPr>
        <dsp:cNvPr id="0" name=""/>
        <dsp:cNvSpPr/>
      </dsp:nvSpPr>
      <dsp:spPr>
        <a:xfrm rot="16200000">
          <a:off x="-231730" y="1291102"/>
          <a:ext cx="2645345" cy="91484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vert"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pitchFamily="34" charset="-122"/>
              <a:ea typeface="微软雅黑" panose="020B0503020204020204" pitchFamily="34" charset="-122"/>
            </a:rPr>
            <a:t>现有工业以太网协议不足</a:t>
          </a:r>
        </a:p>
      </dsp:txBody>
      <dsp:txXfrm>
        <a:off x="-231730" y="1291102"/>
        <a:ext cx="2645345" cy="914847"/>
      </dsp:txXfrm>
    </dsp:sp>
    <dsp:sp modelId="{9107C052-18BA-4E83-8A18-33B31A24C394}">
      <dsp:nvSpPr>
        <dsp:cNvPr id="0" name=""/>
        <dsp:cNvSpPr/>
      </dsp:nvSpPr>
      <dsp:spPr>
        <a:xfrm>
          <a:off x="1984238" y="585756"/>
          <a:ext cx="2179363" cy="66444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微软雅黑" panose="020B0503020204020204" pitchFamily="34" charset="-122"/>
              <a:ea typeface="微软雅黑" panose="020B0503020204020204" pitchFamily="34" charset="-122"/>
            </a:rPr>
            <a:t>无法满足工业控制的确定性传输需求</a:t>
          </a:r>
        </a:p>
      </dsp:txBody>
      <dsp:txXfrm>
        <a:off x="1984238" y="585756"/>
        <a:ext cx="2179363" cy="664440"/>
      </dsp:txXfrm>
    </dsp:sp>
    <dsp:sp modelId="{E303F8A6-8F02-4F73-BB01-8C9F4E303203}">
      <dsp:nvSpPr>
        <dsp:cNvPr id="0" name=""/>
        <dsp:cNvSpPr/>
      </dsp:nvSpPr>
      <dsp:spPr>
        <a:xfrm>
          <a:off x="1984238" y="1416306"/>
          <a:ext cx="2179363" cy="664440"/>
        </a:xfrm>
        <a:prstGeom prst="rect">
          <a:avLst/>
        </a:prstGeom>
        <a:gradFill rotWithShape="0">
          <a:gsLst>
            <a:gs pos="0">
              <a:srgbClr val="FFFFFF">
                <a:hueOff val="0"/>
                <a:satOff val="0"/>
                <a:lumOff val="0"/>
                <a:alphaOff val="0"/>
                <a:satMod val="103000"/>
                <a:lumMod val="102000"/>
                <a:tint val="94000"/>
              </a:srgbClr>
            </a:gs>
            <a:gs pos="50000">
              <a:srgbClr val="FFFFFF">
                <a:hueOff val="0"/>
                <a:satOff val="0"/>
                <a:lumOff val="0"/>
                <a:alphaOff val="0"/>
                <a:satMod val="110000"/>
                <a:lumMod val="100000"/>
                <a:shade val="100000"/>
              </a:srgbClr>
            </a:gs>
            <a:gs pos="100000">
              <a:srgbClr val="FFFFFF">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协议存在兼容性问题</a:t>
          </a:r>
        </a:p>
      </dsp:txBody>
      <dsp:txXfrm>
        <a:off x="1984238" y="1416306"/>
        <a:ext cx="2179363" cy="664440"/>
      </dsp:txXfrm>
    </dsp:sp>
    <dsp:sp modelId="{C4318035-80F3-422E-B2EA-ED6FCB6E8314}">
      <dsp:nvSpPr>
        <dsp:cNvPr id="0" name=""/>
        <dsp:cNvSpPr/>
      </dsp:nvSpPr>
      <dsp:spPr>
        <a:xfrm>
          <a:off x="1984238" y="2246856"/>
          <a:ext cx="2179363" cy="664440"/>
        </a:xfrm>
        <a:prstGeom prst="rect">
          <a:avLst/>
        </a:prstGeom>
        <a:gradFill rotWithShape="0">
          <a:gsLst>
            <a:gs pos="0">
              <a:srgbClr val="FFFFFF">
                <a:hueOff val="0"/>
                <a:satOff val="0"/>
                <a:lumOff val="0"/>
                <a:alphaOff val="0"/>
                <a:satMod val="103000"/>
                <a:lumMod val="102000"/>
                <a:tint val="94000"/>
              </a:srgbClr>
            </a:gs>
            <a:gs pos="50000">
              <a:srgbClr val="FFFFFF">
                <a:hueOff val="0"/>
                <a:satOff val="0"/>
                <a:lumOff val="0"/>
                <a:alphaOff val="0"/>
                <a:satMod val="110000"/>
                <a:lumMod val="100000"/>
                <a:shade val="100000"/>
              </a:srgbClr>
            </a:gs>
            <a:gs pos="100000">
              <a:srgbClr val="FFFFFF">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控制复杂且不灵活</a:t>
          </a:r>
        </a:p>
      </dsp:txBody>
      <dsp:txXfrm>
        <a:off x="1984238" y="2246856"/>
        <a:ext cx="2179363" cy="664440"/>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2C1FBA-CF23-45CA-A289-03E32D160964}" type="datetimeFigureOut">
              <a:rPr lang="zh-CN" altLang="en-US" smtClean="0"/>
              <a:t>2021/1/15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F2B0C5-C56D-47E9-BCFE-D990A940F17B}" type="slidenum">
              <a:rPr lang="zh-CN" altLang="en-US" smtClean="0"/>
              <a:t>‹#›</a:t>
            </a:fld>
            <a:endParaRPr lang="zh-CN" altLang="en-US"/>
          </a:p>
        </p:txBody>
      </p:sp>
    </p:spTree>
    <p:extLst>
      <p:ext uri="{BB962C8B-B14F-4D97-AF65-F5344CB8AC3E}">
        <p14:creationId xmlns:p14="http://schemas.microsoft.com/office/powerpoint/2010/main" val="2713700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66BD8-0FC1-456F-BDC6-7D0CA8E36566}" type="datetimeFigureOut">
              <a:rPr lang="zh-CN" altLang="en-US" smtClean="0"/>
              <a:t>2021/1/15</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FC841-E2E1-4802-8701-94EA307E94B0}" type="slidenum">
              <a:rPr lang="zh-CN" altLang="en-US" smtClean="0"/>
              <a:t>‹#›</a:t>
            </a:fld>
            <a:endParaRPr lang="zh-CN" altLang="en-US"/>
          </a:p>
        </p:txBody>
      </p:sp>
    </p:spTree>
    <p:extLst>
      <p:ext uri="{BB962C8B-B14F-4D97-AF65-F5344CB8AC3E}">
        <p14:creationId xmlns:p14="http://schemas.microsoft.com/office/powerpoint/2010/main" val="2014598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各位老师同学，大家上午好！我是答辩人俞运柱，我的指导老师是吴开杰老师和陈彩莲老师。我的答辩题目是面向时间敏感网络的层次化时频联合同步研究。</a:t>
            </a:r>
            <a:endParaRPr lang="en-US" altLang="zh-CN"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a:t>
            </a:fld>
            <a:endParaRPr lang="zh-CN" altLang="en-US"/>
          </a:p>
        </p:txBody>
      </p:sp>
    </p:spTree>
    <p:extLst>
      <p:ext uri="{BB962C8B-B14F-4D97-AF65-F5344CB8AC3E}">
        <p14:creationId xmlns:p14="http://schemas.microsoft.com/office/powerpoint/2010/main" val="2160776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第二部分为复杂场景下含传输时延补偿的时钟建模研究</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10</a:t>
            </a:fld>
            <a:endParaRPr lang="zh-CN" altLang="en-US"/>
          </a:p>
        </p:txBody>
      </p:sp>
    </p:spTree>
    <p:extLst>
      <p:ext uri="{BB962C8B-B14F-4D97-AF65-F5344CB8AC3E}">
        <p14:creationId xmlns:p14="http://schemas.microsoft.com/office/powerpoint/2010/main" val="3649805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在实际工业场景中，由于高温、腐蚀这样一些复杂的场景，晶振频率往往会出现较大的波动。复杂的工业场景加剧时钟频率变化，现有时钟模型无法准确反映变化趋势。</a:t>
            </a:r>
            <a:endParaRPr lang="en-US" altLang="zh-CN" dirty="0"/>
          </a:p>
          <a:p>
            <a:r>
              <a:rPr lang="zh-CN" altLang="en-US" dirty="0"/>
              <a:t>实际的时钟时间的表达式中，频率项</a:t>
            </a:r>
            <a:r>
              <a:rPr lang="en-US" altLang="zh-CN" dirty="0"/>
              <a:t>f</a:t>
            </a:r>
            <a:r>
              <a:rPr lang="zh-CN" altLang="en-US" dirty="0"/>
              <a:t>是一个随各种因素变化的函数</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11</a:t>
            </a:fld>
            <a:endParaRPr lang="zh-CN" altLang="en-US"/>
          </a:p>
        </p:txBody>
      </p:sp>
    </p:spTree>
    <p:extLst>
      <p:ext uri="{BB962C8B-B14F-4D97-AF65-F5344CB8AC3E}">
        <p14:creationId xmlns:p14="http://schemas.microsoft.com/office/powerpoint/2010/main" val="1922479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这里是主要影响因素的数量级和影响程度。我们只考虑影响最大的温度变化和晶振的标称偏差，得到新的时钟时间。</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12</a:t>
            </a:fld>
            <a:endParaRPr lang="zh-CN" altLang="en-US"/>
          </a:p>
        </p:txBody>
      </p:sp>
    </p:spTree>
    <p:extLst>
      <p:ext uri="{BB962C8B-B14F-4D97-AF65-F5344CB8AC3E}">
        <p14:creationId xmlns:p14="http://schemas.microsoft.com/office/powerpoint/2010/main" val="34917404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在进行传输时延不对称分析前，我们对传输时延的不对称量进行了测试，通过多组测试发现，节点间的数据传输时延不对称量基本符合</a:t>
            </a:r>
            <a:r>
              <a:rPr lang="zh-CN" altLang="en-US"/>
              <a:t>高斯分布，我们后面参数的分布假设就是基于本次的实验测试结论。</a:t>
            </a: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13</a:t>
            </a:fld>
            <a:endParaRPr lang="zh-CN" altLang="en-US"/>
          </a:p>
        </p:txBody>
      </p:sp>
    </p:spTree>
    <p:extLst>
      <p:ext uri="{BB962C8B-B14F-4D97-AF65-F5344CB8AC3E}">
        <p14:creationId xmlns:p14="http://schemas.microsoft.com/office/powerpoint/2010/main" val="2189056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我们在这里直接给出我们应该补偿的偏差值，通过分析，我们将补偿值里面的上下行传输时延拆分，经过这两点假设，如果采用相同大小数据包、在相同传送、 接收速率下，传送和接收时间近似相同，数据传送速率在相同带宽下一致， 且传播延迟很小，可忽略传播时间。最终我们可以将偏差简化。并由前面的测试结果，把补偿值拆分为固定部分和随机部分，最终得到含传输时延补偿的时钟模型。</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14</a:t>
            </a:fld>
            <a:endParaRPr lang="zh-CN" altLang="en-US"/>
          </a:p>
        </p:txBody>
      </p:sp>
    </p:spTree>
    <p:extLst>
      <p:ext uri="{BB962C8B-B14F-4D97-AF65-F5344CB8AC3E}">
        <p14:creationId xmlns:p14="http://schemas.microsoft.com/office/powerpoint/2010/main" val="5516762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我们的实际测试是在我们建立的一个模拟平台进行的。这是测试的拓扑和节点的配置。主要开展模型偏差测试和同步性能测试。</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15</a:t>
            </a:fld>
            <a:endParaRPr lang="zh-CN" altLang="en-US"/>
          </a:p>
        </p:txBody>
      </p:sp>
    </p:spTree>
    <p:extLst>
      <p:ext uri="{BB962C8B-B14F-4D97-AF65-F5344CB8AC3E}">
        <p14:creationId xmlns:p14="http://schemas.microsoft.com/office/powerpoint/2010/main" val="4925523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模型偏差测试。下面是实验参数设置。在不同温度下，含传输时延补偿的时钟模型均比传统的时钟模型误差小，同时这种趋势随着温度等增加而变大，这是因为温度更高，晶振频率变化更加激烈，传统的模型误差就更大。</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16</a:t>
            </a:fld>
            <a:endParaRPr lang="zh-CN" altLang="en-US"/>
          </a:p>
        </p:txBody>
      </p:sp>
    </p:spTree>
    <p:extLst>
      <p:ext uri="{BB962C8B-B14F-4D97-AF65-F5344CB8AC3E}">
        <p14:creationId xmlns:p14="http://schemas.microsoft.com/office/powerpoint/2010/main" val="1834059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这是采用不同时钟模型时的同步精度变化，参数设置如下。也可以看出含传输时延补偿的时钟模型表现比传统模型好。</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17</a:t>
            </a:fld>
            <a:endParaRPr lang="zh-CN" altLang="en-US"/>
          </a:p>
        </p:txBody>
      </p:sp>
    </p:spTree>
    <p:extLst>
      <p:ext uri="{BB962C8B-B14F-4D97-AF65-F5344CB8AC3E}">
        <p14:creationId xmlns:p14="http://schemas.microsoft.com/office/powerpoint/2010/main" val="30245406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这是时钟同步抖动的测</a:t>
            </a:r>
            <a:r>
              <a:rPr lang="en-US" altLang="zh-CN" dirty="0"/>
              <a:t>hi</a:t>
            </a:r>
            <a:r>
              <a:rPr lang="zh-CN" altLang="en-US" dirty="0"/>
              <a:t>，可以看到含传输时延补偿的时钟模型能够减小同步精度抖动范围。</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18</a:t>
            </a:fld>
            <a:endParaRPr lang="zh-CN" altLang="en-US"/>
          </a:p>
        </p:txBody>
      </p:sp>
    </p:spTree>
    <p:extLst>
      <p:ext uri="{BB962C8B-B14F-4D97-AF65-F5344CB8AC3E}">
        <p14:creationId xmlns:p14="http://schemas.microsoft.com/office/powerpoint/2010/main" val="36103110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第三部分为层次化时频联合同步方案研究</a:t>
            </a:r>
            <a:endParaRPr 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19</a:t>
            </a:fld>
            <a:endParaRPr lang="zh-CN" altLang="en-US"/>
          </a:p>
        </p:txBody>
      </p:sp>
    </p:spTree>
    <p:extLst>
      <p:ext uri="{BB962C8B-B14F-4D97-AF65-F5344CB8AC3E}">
        <p14:creationId xmlns:p14="http://schemas.microsoft.com/office/powerpoint/2010/main" val="1349482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我的研究课题是围绕时间敏感网络，通过模型建立，方法设计、系统构建等对</a:t>
            </a:r>
            <a:r>
              <a:rPr lang="en-US" altLang="zh-CN" dirty="0"/>
              <a:t>TSN</a:t>
            </a:r>
            <a:r>
              <a:rPr lang="zh-CN" altLang="en-US" dirty="0"/>
              <a:t>时钟同步技术开展一系列相关研究。本次答辩的主要内容包括研究背景与意义、</a:t>
            </a:r>
            <a:r>
              <a:rPr lang="en-US" altLang="zh-CN" dirty="0"/>
              <a:t>XXX</a:t>
            </a:r>
            <a:r>
              <a:rPr lang="zh-CN" altLang="en-US" dirty="0"/>
              <a:t>等五方面。</a:t>
            </a:r>
            <a:endParaRPr 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2</a:t>
            </a:fld>
            <a:endParaRPr lang="zh-CN" altLang="en-US"/>
          </a:p>
        </p:txBody>
      </p:sp>
    </p:spTree>
    <p:extLst>
      <p:ext uri="{BB962C8B-B14F-4D97-AF65-F5344CB8AC3E}">
        <p14:creationId xmlns:p14="http://schemas.microsoft.com/office/powerpoint/2010/main" val="8061425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gn="just">
              <a:spcAft>
                <a:spcPts val="600"/>
              </a:spcAft>
              <a:buFont typeface="Wingdings" panose="05000000000000000000" pitchFamily="2" charset="2"/>
              <a:buNone/>
            </a:pPr>
            <a:r>
              <a:rPr lang="zh-CN" altLang="en-US" kern="100" dirty="0">
                <a:latin typeface="微软雅黑" panose="020B0503020204020204" pitchFamily="34" charset="-122"/>
                <a:ea typeface="微软雅黑" panose="020B0503020204020204" pitchFamily="34" charset="-122"/>
              </a:rPr>
              <a:t>首先是整体的网络结构设计。下表是网络内各个角色的功能及数量要求。</a:t>
            </a:r>
            <a:endParaRPr lang="en-US" altLang="zh-CN" kern="100" dirty="0">
              <a:latin typeface="微软雅黑" panose="020B0503020204020204" pitchFamily="34" charset="-122"/>
              <a:ea typeface="微软雅黑" panose="020B0503020204020204" pitchFamily="34" charset="-122"/>
            </a:endParaRPr>
          </a:p>
          <a:p>
            <a:pPr marL="285750" indent="-285750" algn="just">
              <a:spcAft>
                <a:spcPts val="600"/>
              </a:spcAft>
              <a:buFont typeface="Wingdings" panose="05000000000000000000" pitchFamily="2" charset="2"/>
              <a:buChar char="l"/>
            </a:pPr>
            <a:r>
              <a:rPr lang="zh-CN" altLang="en-US" kern="100" dirty="0">
                <a:latin typeface="微软雅黑" panose="020B0503020204020204" pitchFamily="34" charset="-122"/>
                <a:ea typeface="微软雅黑" panose="020B0503020204020204" pitchFamily="34" charset="-122"/>
              </a:rPr>
              <a:t>按时钟同步功能将网络划分为两层，两层网络以</a:t>
            </a:r>
            <a:r>
              <a:rPr lang="en-US" altLang="zh-CN" kern="100" dirty="0">
                <a:latin typeface="微软雅黑" panose="020B0503020204020204" pitchFamily="34" charset="-122"/>
                <a:ea typeface="微软雅黑" panose="020B0503020204020204" pitchFamily="34" charset="-122"/>
              </a:rPr>
              <a:t>SM</a:t>
            </a:r>
            <a:r>
              <a:rPr lang="zh-CN" altLang="en-US" kern="100" dirty="0">
                <a:latin typeface="微软雅黑" panose="020B0503020204020204" pitchFamily="34" charset="-122"/>
                <a:ea typeface="微软雅黑" panose="020B0503020204020204" pitchFamily="34" charset="-122"/>
              </a:rPr>
              <a:t>和</a:t>
            </a:r>
            <a:r>
              <a:rPr lang="en-US" altLang="zh-CN" kern="100" dirty="0">
                <a:latin typeface="微软雅黑" panose="020B0503020204020204" pitchFamily="34" charset="-122"/>
                <a:ea typeface="微软雅黑" panose="020B0503020204020204" pitchFamily="34" charset="-122"/>
              </a:rPr>
              <a:t>FM</a:t>
            </a:r>
            <a:r>
              <a:rPr lang="zh-CN" altLang="en-US" kern="100" dirty="0">
                <a:latin typeface="微软雅黑" panose="020B0503020204020204" pitchFamily="34" charset="-122"/>
                <a:ea typeface="微软雅黑" panose="020B0503020204020204" pitchFamily="34" charset="-122"/>
              </a:rPr>
              <a:t>为接口</a:t>
            </a:r>
            <a:endParaRPr lang="en-US" altLang="zh-CN" kern="100" dirty="0">
              <a:latin typeface="微软雅黑" panose="020B0503020204020204" pitchFamily="34" charset="-122"/>
              <a:ea typeface="微软雅黑" panose="020B0503020204020204" pitchFamily="34" charset="-122"/>
            </a:endParaRPr>
          </a:p>
          <a:p>
            <a:pPr marL="285750" indent="-285750" algn="just">
              <a:spcAft>
                <a:spcPts val="600"/>
              </a:spcAft>
              <a:buFont typeface="Wingdings" panose="05000000000000000000" pitchFamily="2" charset="2"/>
              <a:buChar char="l"/>
            </a:pPr>
            <a:r>
              <a:rPr lang="zh-CN" altLang="en-US" kern="100" dirty="0">
                <a:latin typeface="微软雅黑" panose="020B0503020204020204" pitchFamily="34" charset="-122"/>
                <a:ea typeface="微软雅黑" panose="020B0503020204020204" pitchFamily="34" charset="-122"/>
              </a:rPr>
              <a:t>主从式同步确保网络能够与外部同步</a:t>
            </a:r>
            <a:endParaRPr lang="en-US" altLang="zh-CN" kern="100" dirty="0">
              <a:latin typeface="微软雅黑" panose="020B0503020204020204" pitchFamily="34" charset="-122"/>
              <a:ea typeface="微软雅黑" panose="020B0503020204020204" pitchFamily="34" charset="-122"/>
            </a:endParaRPr>
          </a:p>
          <a:p>
            <a:pPr marL="285750" indent="-285750" algn="just">
              <a:spcAft>
                <a:spcPts val="600"/>
              </a:spcAft>
              <a:buFont typeface="Wingdings" panose="05000000000000000000" pitchFamily="2" charset="2"/>
              <a:buChar char="l"/>
            </a:pPr>
            <a:r>
              <a:rPr lang="zh-CN" altLang="en-US" kern="100" dirty="0">
                <a:latin typeface="微软雅黑" panose="020B0503020204020204" pitchFamily="34" charset="-122"/>
                <a:ea typeface="微软雅黑" panose="020B0503020204020204" pitchFamily="34" charset="-122"/>
              </a:rPr>
              <a:t>分布式同步避免单点故障，提高同步可靠性</a:t>
            </a:r>
            <a:endParaRPr lang="en-US" altLang="zh-CN" kern="1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E3CFC841-E2E1-4802-8701-94EA307E94B0}" type="slidenum">
              <a:rPr lang="zh-CN" altLang="en-US" smtClean="0"/>
              <a:t>20</a:t>
            </a:fld>
            <a:endParaRPr lang="zh-CN" altLang="en-US"/>
          </a:p>
        </p:txBody>
      </p:sp>
    </p:spTree>
    <p:extLst>
      <p:ext uri="{BB962C8B-B14F-4D97-AF65-F5344CB8AC3E}">
        <p14:creationId xmlns:p14="http://schemas.microsoft.com/office/powerpoint/2010/main" val="9624407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在研究背景部分我们已经提到，现有的</a:t>
            </a:r>
            <a:r>
              <a:rPr lang="en-US" altLang="zh-CN" dirty="0"/>
              <a:t>TSN</a:t>
            </a:r>
            <a:r>
              <a:rPr lang="zh-CN" altLang="en-US" dirty="0"/>
              <a:t>协议采用的是主从式同步，树形结构容易产生单点故障产生，同步的可靠性无法适应复杂的场景，其次，就是主从式同步的误差会逐级累计，同步精度也会降低。因此我们采用主从式同步与分布式同步融合的方法，顶层网络采用主从式同步，通过与</a:t>
            </a:r>
            <a:r>
              <a:rPr lang="en-US" altLang="zh-CN" dirty="0"/>
              <a:t>GM</a:t>
            </a:r>
            <a:r>
              <a:rPr lang="zh-CN" altLang="en-US" dirty="0"/>
              <a:t>交互计算与</a:t>
            </a:r>
            <a:r>
              <a:rPr lang="en-US" altLang="zh-CN" dirty="0"/>
              <a:t>GM</a:t>
            </a:r>
            <a:r>
              <a:rPr lang="zh-CN" altLang="en-US" dirty="0"/>
              <a:t>的时钟差值，底层网络采用分布式同步，</a:t>
            </a:r>
            <a:r>
              <a:rPr lang="en-US" altLang="zh-CN" dirty="0"/>
              <a:t>CM</a:t>
            </a:r>
            <a:r>
              <a:rPr lang="zh-CN" altLang="en-US" dirty="0"/>
              <a:t>根据</a:t>
            </a:r>
            <a:r>
              <a:rPr lang="en-US" altLang="zh-CN" dirty="0"/>
              <a:t>SM</a:t>
            </a:r>
            <a:r>
              <a:rPr lang="zh-CN" altLang="en-US" dirty="0"/>
              <a:t>的时间计算底层的时钟均值。</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21</a:t>
            </a:fld>
            <a:endParaRPr lang="zh-CN" altLang="en-US"/>
          </a:p>
        </p:txBody>
      </p:sp>
    </p:spTree>
    <p:extLst>
      <p:ext uri="{BB962C8B-B14F-4D97-AF65-F5344CB8AC3E}">
        <p14:creationId xmlns:p14="http://schemas.microsoft.com/office/powerpoint/2010/main" val="26632199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gn="just">
              <a:spcAft>
                <a:spcPts val="600"/>
              </a:spcAft>
              <a:buFont typeface="Wingdings" panose="05000000000000000000" pitchFamily="2" charset="2"/>
              <a:buNone/>
            </a:pPr>
            <a:r>
              <a:rPr lang="zh-CN" altLang="en-US" kern="100" dirty="0">
                <a:latin typeface="微软雅黑" panose="020B0503020204020204" pitchFamily="34" charset="-122"/>
                <a:ea typeface="微软雅黑" panose="020B0503020204020204" pitchFamily="34" charset="-122"/>
              </a:rPr>
              <a:t>除了同步结构的改变，我们还调整了同步对象。因为现有</a:t>
            </a:r>
            <a:r>
              <a:rPr lang="en-US" altLang="zh-CN" kern="100" dirty="0">
                <a:latin typeface="微软雅黑" panose="020B0503020204020204" pitchFamily="34" charset="-122"/>
                <a:ea typeface="微软雅黑" panose="020B0503020204020204" pitchFamily="34" charset="-122"/>
              </a:rPr>
              <a:t>TSN</a:t>
            </a:r>
            <a:r>
              <a:rPr lang="zh-CN" altLang="en-US" kern="100" dirty="0">
                <a:latin typeface="微软雅黑" panose="020B0503020204020204" pitchFamily="34" charset="-122"/>
                <a:ea typeface="微软雅黑" panose="020B0503020204020204" pitchFamily="34" charset="-122"/>
              </a:rPr>
              <a:t>协议主要采用时间同步，频率同步不完善，所以我们引入频率同步。但是由于传统方法为主时钟同时进行时间与频率同步，单个节点的计算量会很大，同步的效果会不好，实际应用中也难以实现，因此我们将时间与频率同步的主要计算分散在不同节点，进行时间同步的节点会单独设置一个模块，负责接收需要调整的频率信息，无需进行进一步处理和计算。同理，负责频率同步的也只需要被动接收需要调整的时间信息。这样可以减小每个结点的计算复杂度，提高效率。</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22</a:t>
            </a:fld>
            <a:endParaRPr lang="zh-CN" altLang="en-US"/>
          </a:p>
        </p:txBody>
      </p:sp>
    </p:spTree>
    <p:extLst>
      <p:ext uri="{BB962C8B-B14F-4D97-AF65-F5344CB8AC3E}">
        <p14:creationId xmlns:p14="http://schemas.microsoft.com/office/powerpoint/2010/main" val="24605382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接着是可靠性保障的设计，在整体的同步流程中，我们在各个环节设置判断，包括接收数据是否超时，阈值判断等，确保能及时发现同步中的异常情况</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23</a:t>
            </a:fld>
            <a:endParaRPr lang="zh-CN" altLang="en-US"/>
          </a:p>
        </p:txBody>
      </p:sp>
    </p:spTree>
    <p:extLst>
      <p:ext uri="{BB962C8B-B14F-4D97-AF65-F5344CB8AC3E}">
        <p14:creationId xmlns:p14="http://schemas.microsoft.com/office/powerpoint/2010/main" val="11636443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本部分的实验主要基于</a:t>
            </a:r>
            <a:r>
              <a:rPr lang="en-US" altLang="zh-CN" dirty="0"/>
              <a:t>OMNET++</a:t>
            </a:r>
            <a:r>
              <a:rPr lang="zh-CN" altLang="en-US" dirty="0"/>
              <a:t>仿真平台。</a:t>
            </a:r>
          </a:p>
        </p:txBody>
      </p:sp>
      <p:sp>
        <p:nvSpPr>
          <p:cNvPr id="4" name="灯片编号占位符 3"/>
          <p:cNvSpPr>
            <a:spLocks noGrp="1"/>
          </p:cNvSpPr>
          <p:nvPr>
            <p:ph type="sldNum" sz="quarter" idx="5"/>
          </p:nvPr>
        </p:nvSpPr>
        <p:spPr/>
        <p:txBody>
          <a:bodyPr/>
          <a:lstStyle/>
          <a:p>
            <a:fld id="{60F64F2B-672E-435B-B237-73804CDA80AE}" type="slidenum">
              <a:rPr lang="zh-CN" altLang="en-US" smtClean="0"/>
              <a:t>24</a:t>
            </a:fld>
            <a:endParaRPr lang="zh-CN" altLang="en-US"/>
          </a:p>
        </p:txBody>
      </p:sp>
    </p:spTree>
    <p:extLst>
      <p:ext uri="{BB962C8B-B14F-4D97-AF65-F5344CB8AC3E}">
        <p14:creationId xmlns:p14="http://schemas.microsoft.com/office/powerpoint/2010/main" val="3801929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0F64F2B-672E-435B-B237-73804CDA80AE}" type="slidenum">
              <a:rPr lang="zh-CN" altLang="en-US" smtClean="0"/>
              <a:t>25</a:t>
            </a:fld>
            <a:endParaRPr lang="zh-CN" altLang="en-US"/>
          </a:p>
        </p:txBody>
      </p:sp>
    </p:spTree>
    <p:extLst>
      <p:ext uri="{BB962C8B-B14F-4D97-AF65-F5344CB8AC3E}">
        <p14:creationId xmlns:p14="http://schemas.microsoft.com/office/powerpoint/2010/main" val="25751610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0F64F2B-672E-435B-B237-73804CDA80AE}" type="slidenum">
              <a:rPr lang="zh-CN" altLang="en-US" smtClean="0"/>
              <a:t>26</a:t>
            </a:fld>
            <a:endParaRPr lang="zh-CN" altLang="en-US"/>
          </a:p>
        </p:txBody>
      </p:sp>
    </p:spTree>
    <p:extLst>
      <p:ext uri="{BB962C8B-B14F-4D97-AF65-F5344CB8AC3E}">
        <p14:creationId xmlns:p14="http://schemas.microsoft.com/office/powerpoint/2010/main" val="37089037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第四部分</a:t>
            </a:r>
            <a:r>
              <a:rPr lang="en-US" altLang="zh-CN" dirty="0"/>
              <a:t>TSN</a:t>
            </a:r>
            <a:r>
              <a:rPr lang="zh-CN" altLang="en-US" dirty="0"/>
              <a:t>同步性能测试系统及方法的研究</a:t>
            </a:r>
            <a:endParaRPr 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27</a:t>
            </a:fld>
            <a:endParaRPr lang="zh-CN" altLang="en-US"/>
          </a:p>
        </p:txBody>
      </p:sp>
    </p:spTree>
    <p:extLst>
      <p:ext uri="{BB962C8B-B14F-4D97-AF65-F5344CB8AC3E}">
        <p14:creationId xmlns:p14="http://schemas.microsoft.com/office/powerpoint/2010/main" val="38298257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首先是硬件设计部分，采用赛灵思 </a:t>
            </a:r>
            <a:r>
              <a:rPr lang="en-US" altLang="zh-CN" dirty="0"/>
              <a:t>Zynq 700</a:t>
            </a:r>
            <a:r>
              <a:rPr lang="zh-CN" altLang="en-US" dirty="0"/>
              <a:t>系列的芯片，它包含一个</a:t>
            </a:r>
            <a:r>
              <a:rPr lang="en-US" altLang="zh-CN" dirty="0"/>
              <a:t>ARM</a:t>
            </a:r>
            <a:r>
              <a:rPr lang="zh-CN" altLang="en-US" dirty="0"/>
              <a:t>核与</a:t>
            </a:r>
            <a:r>
              <a:rPr lang="en-US" altLang="zh-CN" dirty="0"/>
              <a:t>FPGA</a:t>
            </a:r>
            <a:r>
              <a:rPr lang="zh-CN" altLang="en-US" dirty="0"/>
              <a:t>部分。我们在</a:t>
            </a:r>
            <a:r>
              <a:rPr lang="en-US" altLang="zh-CN" dirty="0"/>
              <a:t>ARM</a:t>
            </a:r>
            <a:r>
              <a:rPr lang="zh-CN" altLang="en-US" dirty="0"/>
              <a:t>处理器上搭载实时</a:t>
            </a:r>
            <a:r>
              <a:rPr lang="en-US" altLang="zh-CN" dirty="0"/>
              <a:t>Linux</a:t>
            </a:r>
            <a:r>
              <a:rPr lang="zh-CN" altLang="en-US" dirty="0"/>
              <a:t>系统，确保上面运行的程序的实时性。利用</a:t>
            </a:r>
            <a:r>
              <a:rPr lang="en-US" altLang="zh-CN" dirty="0"/>
              <a:t>FPGA</a:t>
            </a:r>
            <a:r>
              <a:rPr lang="zh-CN" altLang="en-US" dirty="0"/>
              <a:t>设计</a:t>
            </a:r>
            <a:r>
              <a:rPr lang="en-US" altLang="zh-CN" dirty="0"/>
              <a:t>4</a:t>
            </a:r>
            <a:r>
              <a:rPr lang="zh-CN" altLang="en-US" dirty="0"/>
              <a:t>路的</a:t>
            </a:r>
            <a:r>
              <a:rPr lang="en-US" altLang="zh-CN" dirty="0"/>
              <a:t>TSN</a:t>
            </a:r>
            <a:r>
              <a:rPr lang="zh-CN" altLang="en-US" dirty="0"/>
              <a:t>接口。物理层芯片直接采用</a:t>
            </a:r>
            <a:r>
              <a:rPr lang="en-US" altLang="zh-CN" dirty="0"/>
              <a:t>DP83869</a:t>
            </a:r>
            <a:r>
              <a:rPr lang="zh-CN" altLang="en-US" dirty="0"/>
              <a:t>芯片。为了以后的扩展需求，还设计了协处理器与有线无线协议的网关。</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28</a:t>
            </a:fld>
            <a:endParaRPr lang="zh-CN" altLang="en-US"/>
          </a:p>
        </p:txBody>
      </p:sp>
    </p:spTree>
    <p:extLst>
      <p:ext uri="{BB962C8B-B14F-4D97-AF65-F5344CB8AC3E}">
        <p14:creationId xmlns:p14="http://schemas.microsoft.com/office/powerpoint/2010/main" val="236733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接着是软件设计。</a:t>
            </a:r>
            <a:r>
              <a:rPr lang="en-US" altLang="zh-CN" dirty="0"/>
              <a:t>ARM</a:t>
            </a:r>
            <a:r>
              <a:rPr lang="zh-CN" altLang="en-US" dirty="0"/>
              <a:t>核上的</a:t>
            </a:r>
            <a:r>
              <a:rPr lang="en-US" altLang="zh-CN" dirty="0"/>
              <a:t>Linux</a:t>
            </a:r>
            <a:r>
              <a:rPr lang="zh-CN" altLang="en-US" dirty="0"/>
              <a:t>系统主要实现软件功能，包括交换机与端节点的应用层功能，</a:t>
            </a:r>
            <a:r>
              <a:rPr lang="en-US" altLang="zh-CN" dirty="0"/>
              <a:t>TCP/IP</a:t>
            </a:r>
            <a:r>
              <a:rPr lang="zh-CN" altLang="en-US" dirty="0"/>
              <a:t>的协议栈等。关键的时钟同步核性能测试也是在这一部分实现。</a:t>
            </a:r>
            <a:r>
              <a:rPr lang="en-US" altLang="zh-CN" dirty="0"/>
              <a:t>FPGA</a:t>
            </a:r>
            <a:r>
              <a:rPr lang="zh-CN" altLang="en-US" dirty="0"/>
              <a:t>利用现有的</a:t>
            </a:r>
            <a:r>
              <a:rPr lang="en-US" altLang="zh-CN" dirty="0"/>
              <a:t>MAC</a:t>
            </a:r>
            <a:r>
              <a:rPr lang="zh-CN" altLang="en-US" dirty="0"/>
              <a:t>层</a:t>
            </a:r>
            <a:r>
              <a:rPr lang="en-US" altLang="zh-CN" dirty="0"/>
              <a:t>IP</a:t>
            </a:r>
            <a:r>
              <a:rPr lang="zh-CN" altLang="en-US" dirty="0"/>
              <a:t>核实现</a:t>
            </a:r>
            <a:r>
              <a:rPr lang="en-US" altLang="zh-CN" dirty="0"/>
              <a:t>MAC</a:t>
            </a:r>
            <a:r>
              <a:rPr lang="zh-CN" altLang="en-US" dirty="0"/>
              <a:t>层功能。物理芯片、接口核变压器都采用成熟的方案，可以减小开发复杂度。</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29</a:t>
            </a:fld>
            <a:endParaRPr lang="zh-CN" altLang="en-US"/>
          </a:p>
        </p:txBody>
      </p:sp>
    </p:spTree>
    <p:extLst>
      <p:ext uri="{BB962C8B-B14F-4D97-AF65-F5344CB8AC3E}">
        <p14:creationId xmlns:p14="http://schemas.microsoft.com/office/powerpoint/2010/main" val="2720322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第一个部分是研究背景与意义</a:t>
            </a:r>
            <a:endParaRPr 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3</a:t>
            </a:fld>
            <a:endParaRPr lang="zh-CN" altLang="en-US"/>
          </a:p>
        </p:txBody>
      </p:sp>
    </p:spTree>
    <p:extLst>
      <p:ext uri="{BB962C8B-B14F-4D97-AF65-F5344CB8AC3E}">
        <p14:creationId xmlns:p14="http://schemas.microsoft.com/office/powerpoint/2010/main" val="251702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这是主动测试方案的流程和拓扑结构。</a:t>
            </a:r>
          </a:p>
        </p:txBody>
      </p:sp>
      <p:sp>
        <p:nvSpPr>
          <p:cNvPr id="4" name="灯片编号占位符 3"/>
          <p:cNvSpPr>
            <a:spLocks noGrp="1"/>
          </p:cNvSpPr>
          <p:nvPr>
            <p:ph type="sldNum" sz="quarter" idx="5"/>
          </p:nvPr>
        </p:nvSpPr>
        <p:spPr/>
        <p:txBody>
          <a:bodyPr/>
          <a:lstStyle/>
          <a:p>
            <a:fld id="{60F64F2B-672E-435B-B237-73804CDA80AE}" type="slidenum">
              <a:rPr lang="zh-CN" altLang="en-US" smtClean="0"/>
              <a:t>30</a:t>
            </a:fld>
            <a:endParaRPr lang="zh-CN" altLang="en-US"/>
          </a:p>
        </p:txBody>
      </p:sp>
    </p:spTree>
    <p:extLst>
      <p:ext uri="{BB962C8B-B14F-4D97-AF65-F5344CB8AC3E}">
        <p14:creationId xmlns:p14="http://schemas.microsoft.com/office/powerpoint/2010/main" val="25769452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基于前面构建的软硬件平台，我们搭建了</a:t>
            </a:r>
            <a:r>
              <a:rPr lang="en-US" altLang="zh-CN" dirty="0"/>
              <a:t>TSN</a:t>
            </a:r>
            <a:r>
              <a:rPr lang="zh-CN" altLang="en-US" dirty="0"/>
              <a:t>测试系统，这是测试拓扑。端节点和交换机均搭载</a:t>
            </a:r>
            <a:r>
              <a:rPr lang="en-US" altLang="zh-CN" dirty="0"/>
              <a:t>Preempt-RT</a:t>
            </a:r>
            <a:r>
              <a:rPr lang="zh-CN" altLang="en-US" dirty="0"/>
              <a:t>实时</a:t>
            </a:r>
            <a:r>
              <a:rPr lang="en-US" altLang="zh-CN" dirty="0"/>
              <a:t>Linux</a:t>
            </a:r>
            <a:r>
              <a:rPr lang="zh-CN" altLang="en-US" dirty="0"/>
              <a:t>内核。</a:t>
            </a:r>
          </a:p>
        </p:txBody>
      </p:sp>
      <p:sp>
        <p:nvSpPr>
          <p:cNvPr id="4" name="灯片编号占位符 3"/>
          <p:cNvSpPr>
            <a:spLocks noGrp="1"/>
          </p:cNvSpPr>
          <p:nvPr>
            <p:ph type="sldNum" sz="quarter" idx="5"/>
          </p:nvPr>
        </p:nvSpPr>
        <p:spPr/>
        <p:txBody>
          <a:bodyPr/>
          <a:lstStyle/>
          <a:p>
            <a:fld id="{60F64F2B-672E-435B-B237-73804CDA80AE}" type="slidenum">
              <a:rPr lang="zh-CN" altLang="en-US" smtClean="0"/>
              <a:t>31</a:t>
            </a:fld>
            <a:endParaRPr lang="zh-CN" altLang="en-US"/>
          </a:p>
        </p:txBody>
      </p:sp>
    </p:spTree>
    <p:extLst>
      <p:ext uri="{BB962C8B-B14F-4D97-AF65-F5344CB8AC3E}">
        <p14:creationId xmlns:p14="http://schemas.microsoft.com/office/powerpoint/2010/main" val="36048148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首先是进一步验证第二章时钟模型的有效性。同样可以看出，含传输时延补偿的时钟模型能够提高时钟同步的精度和稳定性。</a:t>
            </a:r>
          </a:p>
        </p:txBody>
      </p:sp>
      <p:sp>
        <p:nvSpPr>
          <p:cNvPr id="4" name="灯片编号占位符 3"/>
          <p:cNvSpPr>
            <a:spLocks noGrp="1"/>
          </p:cNvSpPr>
          <p:nvPr>
            <p:ph type="sldNum" sz="quarter" idx="5"/>
          </p:nvPr>
        </p:nvSpPr>
        <p:spPr/>
        <p:txBody>
          <a:bodyPr/>
          <a:lstStyle/>
          <a:p>
            <a:fld id="{60F64F2B-672E-435B-B237-73804CDA80AE}" type="slidenum">
              <a:rPr lang="zh-CN" altLang="en-US" smtClean="0"/>
              <a:t>32</a:t>
            </a:fld>
            <a:endParaRPr lang="zh-CN" altLang="en-US"/>
          </a:p>
        </p:txBody>
      </p:sp>
    </p:spTree>
    <p:extLst>
      <p:ext uri="{BB962C8B-B14F-4D97-AF65-F5344CB8AC3E}">
        <p14:creationId xmlns:p14="http://schemas.microsoft.com/office/powerpoint/2010/main" val="4827435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其次需要对第三章提出的同步方法进行验证。这是不同同步方法下的同步精度与稳定性的测试。</a:t>
            </a:r>
          </a:p>
        </p:txBody>
      </p:sp>
      <p:sp>
        <p:nvSpPr>
          <p:cNvPr id="4" name="灯片编号占位符 3"/>
          <p:cNvSpPr>
            <a:spLocks noGrp="1"/>
          </p:cNvSpPr>
          <p:nvPr>
            <p:ph type="sldNum" sz="quarter" idx="5"/>
          </p:nvPr>
        </p:nvSpPr>
        <p:spPr/>
        <p:txBody>
          <a:bodyPr/>
          <a:lstStyle/>
          <a:p>
            <a:fld id="{60F64F2B-672E-435B-B237-73804CDA80AE}" type="slidenum">
              <a:rPr lang="zh-CN" altLang="en-US" smtClean="0"/>
              <a:t>33</a:t>
            </a:fld>
            <a:endParaRPr lang="zh-CN" altLang="en-US"/>
          </a:p>
        </p:txBody>
      </p:sp>
    </p:spTree>
    <p:extLst>
      <p:ext uri="{BB962C8B-B14F-4D97-AF65-F5344CB8AC3E}">
        <p14:creationId xmlns:p14="http://schemas.microsoft.com/office/powerpoint/2010/main" val="39342989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这是同步可靠性测试。在不同的干扰流量下，不同同步方法的精度变化，可以看到，在不同干扰流量下，层次化时频联合同步方案精度均能保持稳定且精度高。</a:t>
            </a:r>
          </a:p>
        </p:txBody>
      </p:sp>
      <p:sp>
        <p:nvSpPr>
          <p:cNvPr id="4" name="灯片编号占位符 3"/>
          <p:cNvSpPr>
            <a:spLocks noGrp="1"/>
          </p:cNvSpPr>
          <p:nvPr>
            <p:ph type="sldNum" sz="quarter" idx="5"/>
          </p:nvPr>
        </p:nvSpPr>
        <p:spPr/>
        <p:txBody>
          <a:bodyPr/>
          <a:lstStyle/>
          <a:p>
            <a:fld id="{60F64F2B-672E-435B-B237-73804CDA80AE}" type="slidenum">
              <a:rPr lang="zh-CN" altLang="en-US" smtClean="0"/>
              <a:t>34</a:t>
            </a:fld>
            <a:endParaRPr lang="zh-CN" altLang="en-US"/>
          </a:p>
        </p:txBody>
      </p:sp>
    </p:spTree>
    <p:extLst>
      <p:ext uri="{BB962C8B-B14F-4D97-AF65-F5344CB8AC3E}">
        <p14:creationId xmlns:p14="http://schemas.microsoft.com/office/powerpoint/2010/main" val="30726014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最后是传输时延的测试。实验参数设置如下。可以看到，</a:t>
            </a:r>
            <a:r>
              <a:rPr lang="en-US" altLang="zh-CN" dirty="0"/>
              <a:t>TSN</a:t>
            </a:r>
            <a:r>
              <a:rPr lang="zh-CN" altLang="en-US" dirty="0"/>
              <a:t>同步时会出现较大的抖动，会出现一些大延迟情况，这样就无法保证数据的确定性传输。而采用层次化时频联合同步方案后，传输时延整体比较平稳，分布也是主要集中在一个区域，能够保证确定性传输。</a:t>
            </a:r>
          </a:p>
        </p:txBody>
      </p:sp>
      <p:sp>
        <p:nvSpPr>
          <p:cNvPr id="4" name="灯片编号占位符 3"/>
          <p:cNvSpPr>
            <a:spLocks noGrp="1"/>
          </p:cNvSpPr>
          <p:nvPr>
            <p:ph type="sldNum" sz="quarter" idx="5"/>
          </p:nvPr>
        </p:nvSpPr>
        <p:spPr/>
        <p:txBody>
          <a:bodyPr/>
          <a:lstStyle/>
          <a:p>
            <a:fld id="{60F64F2B-672E-435B-B237-73804CDA80AE}" type="slidenum">
              <a:rPr lang="zh-CN" altLang="en-US" smtClean="0"/>
              <a:t>35</a:t>
            </a:fld>
            <a:endParaRPr lang="zh-CN" altLang="en-US"/>
          </a:p>
        </p:txBody>
      </p:sp>
    </p:spTree>
    <p:extLst>
      <p:ext uri="{BB962C8B-B14F-4D97-AF65-F5344CB8AC3E}">
        <p14:creationId xmlns:p14="http://schemas.microsoft.com/office/powerpoint/2010/main" val="12361486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36</a:t>
            </a:fld>
            <a:endParaRPr lang="zh-CN" altLang="en-US"/>
          </a:p>
        </p:txBody>
      </p:sp>
    </p:spTree>
    <p:extLst>
      <p:ext uri="{BB962C8B-B14F-4D97-AF65-F5344CB8AC3E}">
        <p14:creationId xmlns:p14="http://schemas.microsoft.com/office/powerpoint/2010/main" val="2535831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这是整个研究工作的总结。</a:t>
            </a:r>
          </a:p>
        </p:txBody>
      </p:sp>
      <p:sp>
        <p:nvSpPr>
          <p:cNvPr id="4" name="灯片编号占位符 3"/>
          <p:cNvSpPr>
            <a:spLocks noGrp="1"/>
          </p:cNvSpPr>
          <p:nvPr>
            <p:ph type="sldNum" sz="quarter" idx="5"/>
          </p:nvPr>
        </p:nvSpPr>
        <p:spPr/>
        <p:txBody>
          <a:bodyPr/>
          <a:lstStyle/>
          <a:p>
            <a:fld id="{60F64F2B-672E-435B-B237-73804CDA80AE}" type="slidenum">
              <a:rPr lang="zh-CN" altLang="en-US" smtClean="0"/>
              <a:t>37</a:t>
            </a:fld>
            <a:endParaRPr lang="zh-CN" altLang="en-US"/>
          </a:p>
        </p:txBody>
      </p:sp>
    </p:spTree>
    <p:extLst>
      <p:ext uri="{BB962C8B-B14F-4D97-AF65-F5344CB8AC3E}">
        <p14:creationId xmlns:p14="http://schemas.microsoft.com/office/powerpoint/2010/main" val="15345064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这是展望部分。</a:t>
            </a:r>
          </a:p>
        </p:txBody>
      </p:sp>
      <p:sp>
        <p:nvSpPr>
          <p:cNvPr id="4" name="灯片编号占位符 3"/>
          <p:cNvSpPr>
            <a:spLocks noGrp="1"/>
          </p:cNvSpPr>
          <p:nvPr>
            <p:ph type="sldNum" sz="quarter" idx="5"/>
          </p:nvPr>
        </p:nvSpPr>
        <p:spPr/>
        <p:txBody>
          <a:bodyPr/>
          <a:lstStyle/>
          <a:p>
            <a:fld id="{60F64F2B-672E-435B-B237-73804CDA80AE}" type="slidenum">
              <a:rPr lang="zh-CN" altLang="en-US" smtClean="0"/>
              <a:t>38</a:t>
            </a:fld>
            <a:endParaRPr lang="zh-CN" altLang="en-US"/>
          </a:p>
        </p:txBody>
      </p:sp>
    </p:spTree>
    <p:extLst>
      <p:ext uri="{BB962C8B-B14F-4D97-AF65-F5344CB8AC3E}">
        <p14:creationId xmlns:p14="http://schemas.microsoft.com/office/powerpoint/2010/main" val="14443988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本研究形成了以下研究成果。</a:t>
            </a:r>
          </a:p>
        </p:txBody>
      </p:sp>
      <p:sp>
        <p:nvSpPr>
          <p:cNvPr id="4" name="灯片编号占位符 3"/>
          <p:cNvSpPr>
            <a:spLocks noGrp="1"/>
          </p:cNvSpPr>
          <p:nvPr>
            <p:ph type="sldNum" sz="quarter" idx="5"/>
          </p:nvPr>
        </p:nvSpPr>
        <p:spPr/>
        <p:txBody>
          <a:bodyPr/>
          <a:lstStyle/>
          <a:p>
            <a:fld id="{60F64F2B-672E-435B-B237-73804CDA80AE}" type="slidenum">
              <a:rPr lang="zh-CN" altLang="en-US" smtClean="0"/>
              <a:t>39</a:t>
            </a:fld>
            <a:endParaRPr lang="zh-CN" altLang="en-US"/>
          </a:p>
        </p:txBody>
      </p:sp>
    </p:spTree>
    <p:extLst>
      <p:ext uri="{BB962C8B-B14F-4D97-AF65-F5344CB8AC3E}">
        <p14:creationId xmlns:p14="http://schemas.microsoft.com/office/powerpoint/2010/main" val="1031874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总的来说，现有工业以太网协议存在无法满足工业控制的确定性传输需求、协议存在兼容性问题、控制复杂且不灵活等三大问题，而时间敏感网络、即</a:t>
            </a:r>
            <a:r>
              <a:rPr lang="en-US" altLang="zh-CN" dirty="0"/>
              <a:t>TSN</a:t>
            </a:r>
            <a:r>
              <a:rPr lang="zh-CN" altLang="en-US" dirty="0"/>
              <a:t>能够以解决上述三个问题。它能够实现时间敏感型流量的确定性传输、异构网络的互联互通、灵活的网络控制。</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4</a:t>
            </a:fld>
            <a:endParaRPr lang="zh-CN" altLang="en-US"/>
          </a:p>
        </p:txBody>
      </p:sp>
    </p:spTree>
    <p:extLst>
      <p:ext uri="{BB962C8B-B14F-4D97-AF65-F5344CB8AC3E}">
        <p14:creationId xmlns:p14="http://schemas.microsoft.com/office/powerpoint/2010/main" val="15889463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这是针对明审意见的回复。</a:t>
            </a:r>
          </a:p>
        </p:txBody>
      </p:sp>
      <p:sp>
        <p:nvSpPr>
          <p:cNvPr id="4" name="灯片编号占位符 3"/>
          <p:cNvSpPr>
            <a:spLocks noGrp="1"/>
          </p:cNvSpPr>
          <p:nvPr>
            <p:ph type="sldNum" sz="quarter" idx="5"/>
          </p:nvPr>
        </p:nvSpPr>
        <p:spPr/>
        <p:txBody>
          <a:bodyPr/>
          <a:lstStyle/>
          <a:p>
            <a:fld id="{60F64F2B-672E-435B-B237-73804CDA80AE}" type="slidenum">
              <a:rPr lang="zh-CN" altLang="en-US" smtClean="0"/>
              <a:t>40</a:t>
            </a:fld>
            <a:endParaRPr lang="zh-CN" altLang="en-US"/>
          </a:p>
        </p:txBody>
      </p:sp>
    </p:spTree>
    <p:extLst>
      <p:ext uri="{BB962C8B-B14F-4D97-AF65-F5344CB8AC3E}">
        <p14:creationId xmlns:p14="http://schemas.microsoft.com/office/powerpoint/2010/main" val="2337773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TSN</a:t>
            </a:r>
            <a:r>
              <a:rPr lang="zh-CN" altLang="en-US" dirty="0"/>
              <a:t>通过集中式用户与网络配置能够确保灵活的网络控制，同时基于门控列表的时间感知调度器能够确保时间敏感型流量的确定性传输。而这一切的基础就是时钟同步。门控列表是告诉网络内的各节点何时打开或关闭传输队列，因此必须保证各节点有统一的时钟基准，因此时钟同步能够为</a:t>
            </a:r>
            <a:r>
              <a:rPr lang="en-US" altLang="zh-CN" dirty="0"/>
              <a:t>TSN</a:t>
            </a:r>
            <a:r>
              <a:rPr lang="zh-CN" altLang="en-US" dirty="0"/>
              <a:t>提供统一时钟基准，是</a:t>
            </a:r>
            <a:r>
              <a:rPr lang="en-US" altLang="zh-CN" dirty="0"/>
              <a:t>TSN</a:t>
            </a:r>
            <a:r>
              <a:rPr lang="zh-CN" altLang="en-US" dirty="0"/>
              <a:t>的基础，而时钟基准依赖准确的时钟模型。</a:t>
            </a:r>
            <a:endParaRPr lang="en-US" altLang="zh-CN"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5</a:t>
            </a:fld>
            <a:endParaRPr lang="zh-CN" altLang="en-US"/>
          </a:p>
        </p:txBody>
      </p:sp>
    </p:spTree>
    <p:extLst>
      <p:ext uri="{BB962C8B-B14F-4D97-AF65-F5344CB8AC3E}">
        <p14:creationId xmlns:p14="http://schemas.microsoft.com/office/powerpoint/2010/main" val="2176959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有的同步方法从同步的对象上分包括时间同步和频率同步。时间同步就是每一个同步的时刻都确保时间值是一致的，但是在下一个同步时刻到来前，由于时钟频率，即时间值增长速率的不一致，会重新造成新的时间偏差。频率同步是保证时间值的增加速率是一致的，不对时间值进行调整，那么两个时钟之间的差值就会时钟保持一致。理论上需要对时间和频率都进行同步才能保证高精度的时钟同步，但是现有</a:t>
            </a:r>
            <a:r>
              <a:rPr lang="en-US" altLang="zh-CN" dirty="0"/>
              <a:t>TSN</a:t>
            </a:r>
            <a:r>
              <a:rPr lang="zh-CN" altLang="en-US" dirty="0"/>
              <a:t>协议主要采用时间同步，频率同步不完善，同步精度无法满足流量调度需求，同一个节点如果同时做时频同步计算量大。</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6</a:t>
            </a:fld>
            <a:endParaRPr lang="zh-CN" altLang="en-US"/>
          </a:p>
        </p:txBody>
      </p:sp>
    </p:spTree>
    <p:extLst>
      <p:ext uri="{BB962C8B-B14F-4D97-AF65-F5344CB8AC3E}">
        <p14:creationId xmlns:p14="http://schemas.microsoft.com/office/powerpoint/2010/main" val="391970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有的同步方法从同步的对象上分包括时间同步和频率同步。时间同步就是每一个同步的时刻都确保时间值是一致的，但是在下一个同步时刻到来前，由于时钟频率，即时间值增长速率的不一致，会重新造成新的时间偏差。频率同步是保证时间值的增加速率是一致的，不对时间值进行调整，那么两个时钟之间的差值就会时钟保持一致。理论上需要对时间和频率都进行同步才能保证高精度的时钟同步，但是现有</a:t>
            </a:r>
            <a:r>
              <a:rPr lang="en-US" altLang="zh-CN" dirty="0"/>
              <a:t>TSN</a:t>
            </a:r>
            <a:r>
              <a:rPr lang="zh-CN" altLang="en-US" dirty="0"/>
              <a:t>协议主要采用时间同步，频率同步不完善，同步精度无法满足流量调度需求，同一个节点如果同时做时频同步计算量大。</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7</a:t>
            </a:fld>
            <a:endParaRPr lang="zh-CN" altLang="en-US"/>
          </a:p>
        </p:txBody>
      </p:sp>
    </p:spTree>
    <p:extLst>
      <p:ext uri="{BB962C8B-B14F-4D97-AF65-F5344CB8AC3E}">
        <p14:creationId xmlns:p14="http://schemas.microsoft.com/office/powerpoint/2010/main" val="2217941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针对上述的一些问题，本文主要从时钟建模研究、同步方案研究、测试系统及方法研究三方面解决。</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8</a:t>
            </a:fld>
            <a:endParaRPr lang="zh-CN" altLang="en-US"/>
          </a:p>
        </p:txBody>
      </p:sp>
    </p:spTree>
    <p:extLst>
      <p:ext uri="{BB962C8B-B14F-4D97-AF65-F5344CB8AC3E}">
        <p14:creationId xmlns:p14="http://schemas.microsoft.com/office/powerpoint/2010/main" val="1174432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这是本文的研究框架</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9</a:t>
            </a:fld>
            <a:endParaRPr lang="zh-CN" altLang="en-US"/>
          </a:p>
        </p:txBody>
      </p:sp>
    </p:spTree>
    <p:extLst>
      <p:ext uri="{BB962C8B-B14F-4D97-AF65-F5344CB8AC3E}">
        <p14:creationId xmlns:p14="http://schemas.microsoft.com/office/powerpoint/2010/main" val="2203208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628650" y="4149566"/>
            <a:ext cx="78867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p:nvPr>
        </p:nvSpPr>
        <p:spPr>
          <a:xfrm>
            <a:off x="628650" y="5114029"/>
            <a:ext cx="78867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a:t>单击以编辑母版副标题样式</a:t>
            </a: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489643"/>
      </p:ext>
    </p:extLst>
  </p:cSld>
  <p:clrMapOvr>
    <a:masterClrMapping/>
  </p:clrMapOvr>
  <p:extLst>
    <p:ext uri="{DCECCB84-F9BA-43D5-87BE-67443E8EF086}">
      <p15:sldGuideLst xmlns:p15="http://schemas.microsoft.com/office/powerpoint/2012/main">
        <p15:guide id="2" pos="2880">
          <p15:clr>
            <a:srgbClr val="FBAE40"/>
          </p15:clr>
        </p15:guide>
        <p15:guide id="3" orient="horz" pos="2160">
          <p15:clr>
            <a:srgbClr val="FBAE40"/>
          </p15:clr>
        </p15:guide>
        <p15:guide id="4"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0" y="0"/>
            <a:ext cx="9144793" cy="664522"/>
          </a:xfrm>
          <a:prstGeom prst="rect">
            <a:avLst/>
          </a:prstGeom>
        </p:spPr>
      </p:pic>
      <p:sp>
        <p:nvSpPr>
          <p:cNvPr id="15" name="矩形 14"/>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7" name="矩形 16"/>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pPr/>
              <a:t>‹#›</a:t>
            </a:fld>
            <a:endParaRPr lang="en-US" altLang="zh-CN"/>
          </a:p>
        </p:txBody>
      </p:sp>
      <p:pic>
        <p:nvPicPr>
          <p:cNvPr id="8" name="图片 7"/>
          <p:cNvPicPr>
            <a:picLocks noChangeAspect="1"/>
          </p:cNvPicPr>
          <p:nvPr userDrawn="1"/>
        </p:nvPicPr>
        <p:blipFill>
          <a:blip r:embed="rId2"/>
          <a:stretch>
            <a:fillRect/>
          </a:stretch>
        </p:blipFill>
        <p:spPr>
          <a:xfrm>
            <a:off x="0" y="0"/>
            <a:ext cx="9144793" cy="664522"/>
          </a:xfrm>
          <a:prstGeom prst="rect">
            <a:avLst/>
          </a:prstGeom>
        </p:spPr>
      </p:pic>
      <p:sp>
        <p:nvSpPr>
          <p:cNvPr id="9" name="矩形 8"/>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2350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 name="标题 1"/>
          <p:cNvSpPr>
            <a:spLocks noGrp="1"/>
          </p:cNvSpPr>
          <p:nvPr>
            <p:ph type="title"/>
          </p:nvPr>
        </p:nvSpPr>
        <p:spPr>
          <a:xfrm>
            <a:off x="262393" y="975600"/>
            <a:ext cx="8556169"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p>
        </p:txBody>
      </p:sp>
    </p:spTree>
    <p:extLst>
      <p:ext uri="{BB962C8B-B14F-4D97-AF65-F5344CB8AC3E}">
        <p14:creationId xmlns:p14="http://schemas.microsoft.com/office/powerpoint/2010/main" val="1942321589"/>
      </p:ext>
    </p:extLst>
  </p:cSld>
  <p:clrMapOvr>
    <a:masterClrMapping/>
  </p:clrMapOvr>
  <p:extLst>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0" y="1231682"/>
            <a:ext cx="9144000" cy="332713"/>
          </a:xfrm>
          <a:prstGeom prst="rect">
            <a:avLst/>
          </a:prstGeom>
        </p:spPr>
      </p:pic>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sp>
        <p:nvSpPr>
          <p:cNvPr id="2" name="标题 1"/>
          <p:cNvSpPr>
            <a:spLocks noGrp="1"/>
          </p:cNvSpPr>
          <p:nvPr>
            <p:ph type="title"/>
          </p:nvPr>
        </p:nvSpPr>
        <p:spPr>
          <a:xfrm>
            <a:off x="262393" y="975600"/>
            <a:ext cx="8566445"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endParaRPr lang="zh-CN" altLang="en-US" dirty="0"/>
          </a:p>
        </p:txBody>
      </p:sp>
      <p:pic>
        <p:nvPicPr>
          <p:cNvPr id="8" name="图片 7"/>
          <p:cNvPicPr>
            <a:picLocks noChangeAspect="1"/>
          </p:cNvPicPr>
          <p:nvPr userDrawn="1"/>
        </p:nvPicPr>
        <p:blipFill>
          <a:blip r:embed="rId2"/>
          <a:stretch>
            <a:fillRect/>
          </a:stretch>
        </p:blipFill>
        <p:spPr>
          <a:xfrm>
            <a:off x="0" y="1231682"/>
            <a:ext cx="9144000" cy="332713"/>
          </a:xfrm>
          <a:prstGeom prst="rect">
            <a:avLst/>
          </a:prstGeom>
        </p:spPr>
      </p:pic>
    </p:spTree>
    <p:extLst>
      <p:ext uri="{BB962C8B-B14F-4D97-AF65-F5344CB8AC3E}">
        <p14:creationId xmlns:p14="http://schemas.microsoft.com/office/powerpoint/2010/main" val="4007102441"/>
      </p:ext>
    </p:extLst>
  </p:cSld>
  <p:clrMapOvr>
    <a:masterClrMapping/>
  </p:clrMapOvr>
  <p:extLst>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pic>
        <p:nvPicPr>
          <p:cNvPr id="19" name="图片 18"/>
          <p:cNvPicPr>
            <a:picLocks noChangeAspect="1"/>
          </p:cNvPicPr>
          <p:nvPr/>
        </p:nvPicPr>
        <p:blipFill>
          <a:blip r:embed="rId2"/>
          <a:stretch>
            <a:fillRect/>
          </a:stretch>
        </p:blipFill>
        <p:spPr>
          <a:xfrm>
            <a:off x="0" y="0"/>
            <a:ext cx="9144793" cy="664522"/>
          </a:xfrm>
          <a:prstGeom prst="rect">
            <a:avLst/>
          </a:prstGeom>
        </p:spPr>
      </p:pic>
      <p:sp>
        <p:nvSpPr>
          <p:cNvPr id="20" name="矩形 1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2" name="矩形 21"/>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a:stretch>
            <a:fillRect/>
          </a:stretch>
        </p:blipFill>
        <p:spPr>
          <a:xfrm>
            <a:off x="0" y="0"/>
            <a:ext cx="9144793" cy="664522"/>
          </a:xfrm>
          <a:prstGeom prst="rect">
            <a:avLst/>
          </a:prstGeom>
        </p:spPr>
      </p:pic>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5" name="矩形 14"/>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19475642"/>
      </p:ext>
    </p:extLst>
  </p:cSld>
  <p:clrMapOvr>
    <a:masterClrMapping/>
  </p:clrMapOvr>
  <p:extLst>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对比-有页码">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0" y="0"/>
            <a:ext cx="9144793" cy="664522"/>
          </a:xfrm>
          <a:prstGeom prst="rect">
            <a:avLst/>
          </a:prstGeom>
        </p:spPr>
      </p:pic>
      <p:sp>
        <p:nvSpPr>
          <p:cNvPr id="22" name="矩形 21"/>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4" name="矩形 23"/>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pic>
        <p:nvPicPr>
          <p:cNvPr id="13" name="图片 12"/>
          <p:cNvPicPr>
            <a:picLocks noChangeAspect="1"/>
          </p:cNvPicPr>
          <p:nvPr userDrawn="1"/>
        </p:nvPicPr>
        <p:blipFill>
          <a:blip r:embed="rId2"/>
          <a:stretch>
            <a:fillRect/>
          </a:stretch>
        </p:blipFill>
        <p:spPr>
          <a:xfrm>
            <a:off x="0" y="0"/>
            <a:ext cx="9144793" cy="664522"/>
          </a:xfrm>
          <a:prstGeom prst="rect">
            <a:avLst/>
          </a:prstGeom>
        </p:spPr>
      </p:pic>
      <p:sp>
        <p:nvSpPr>
          <p:cNvPr id="14" name="矩形 13"/>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9" name="矩形 18"/>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51306052"/>
      </p:ext>
    </p:extLst>
  </p:cSld>
  <p:clrMapOvr>
    <a:masterClrMapping/>
  </p:clrMapOvr>
  <p:extLst>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469123" y="4006448"/>
            <a:ext cx="8325019"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dirty="0"/>
              <a:t>单击此处编辑母版标题样式</a:t>
            </a:r>
          </a:p>
        </p:txBody>
      </p:sp>
      <p:sp>
        <p:nvSpPr>
          <p:cNvPr id="6" name="副标题 2"/>
          <p:cNvSpPr>
            <a:spLocks noGrp="1"/>
          </p:cNvSpPr>
          <p:nvPr>
            <p:ph type="subTitle" idx="1"/>
          </p:nvPr>
        </p:nvSpPr>
        <p:spPr>
          <a:xfrm>
            <a:off x="469124" y="5245246"/>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a:t>单击以编辑母版副标题样式</a:t>
            </a:r>
            <a:endParaRPr lang="zh-CN" altLang="en-US" dirty="0"/>
          </a:p>
        </p:txBody>
      </p:sp>
      <p:sp>
        <p:nvSpPr>
          <p:cNvPr id="7" name="文本占位符 6"/>
          <p:cNvSpPr>
            <a:spLocks noGrp="1"/>
          </p:cNvSpPr>
          <p:nvPr>
            <p:ph type="body" sz="quarter" idx="10" hasCustomPrompt="1"/>
          </p:nvPr>
        </p:nvSpPr>
        <p:spPr>
          <a:xfrm>
            <a:off x="469124"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11" name="直接连接符 10"/>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userDrawn="1"/>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060996"/>
      </p:ext>
    </p:extLst>
  </p:cSld>
  <p:clrMapOvr>
    <a:masterClrMapping/>
  </p:clrMapOvr>
  <p:extLst>
    <p:ext uri="{DCECCB84-F9BA-43D5-87BE-67443E8EF086}">
      <p15:sldGuideLst xmlns:p15="http://schemas.microsoft.com/office/powerpoint/2012/main">
        <p15:guide id="2" pos="295">
          <p15:clr>
            <a:srgbClr val="FBAE40"/>
          </p15:clr>
        </p15:guide>
        <p15:guide id="3" orient="horz" pos="2160">
          <p15:clr>
            <a:srgbClr val="FBAE40"/>
          </p15:clr>
        </p15:guide>
        <p15:guide id="4" pos="16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17394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74" y="3608990"/>
            <a:ext cx="3021843" cy="799946"/>
          </a:xfrm>
          <a:prstGeom prst="rect">
            <a:avLst/>
          </a:prstGeom>
        </p:spPr>
      </p:pic>
      <p:sp>
        <p:nvSpPr>
          <p:cNvPr id="3" name="标题 2"/>
          <p:cNvSpPr>
            <a:spLocks noGrp="1"/>
          </p:cNvSpPr>
          <p:nvPr>
            <p:ph type="title"/>
          </p:nvPr>
        </p:nvSpPr>
        <p:spPr>
          <a:xfrm>
            <a:off x="487896" y="1371600"/>
            <a:ext cx="8410492" cy="926932"/>
          </a:xfrm>
        </p:spPr>
        <p:txBody>
          <a:bodyPr>
            <a:noAutofit/>
          </a:bodyPr>
          <a:lstStyle>
            <a:lvl1pPr algn="ctr">
              <a:defRPr sz="6600" b="1">
                <a:solidFill>
                  <a:schemeClr val="bg1"/>
                </a:solidFill>
              </a:defRPr>
            </a:lvl1pPr>
          </a:lstStyle>
          <a:p>
            <a:r>
              <a:rPr lang="zh-CN" altLang="en-US"/>
              <a:t>单击此处编辑母版标题样式</a:t>
            </a:r>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spTree>
    <p:extLst>
      <p:ext uri="{BB962C8B-B14F-4D97-AF65-F5344CB8AC3E}">
        <p14:creationId xmlns:p14="http://schemas.microsoft.com/office/powerpoint/2010/main" val="4258470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atin typeface="微软雅黑" panose="020B0503020204020204" pitchFamily="34" charset="-122"/>
                <a:ea typeface="微软雅黑" panose="020B0503020204020204" pitchFamily="34" charset="-122"/>
              </a:defRPr>
            </a:lvl1pPr>
            <a:lvl2pPr>
              <a:buClr>
                <a:schemeClr val="accent1"/>
              </a:buClr>
              <a:defRPr sz="1800">
                <a:latin typeface="微软雅黑" panose="020B0503020204020204" pitchFamily="34" charset="-122"/>
                <a:ea typeface="微软雅黑" panose="020B0503020204020204" pitchFamily="34" charset="-122"/>
              </a:defRPr>
            </a:lvl2pPr>
            <a:lvl3pPr>
              <a:buClr>
                <a:schemeClr val="accent1"/>
              </a:buClr>
              <a:defRPr sz="1600">
                <a:latin typeface="微软雅黑" panose="020B0503020204020204" pitchFamily="34" charset="-122"/>
                <a:ea typeface="微软雅黑" panose="020B0503020204020204" pitchFamily="34" charset="-122"/>
              </a:defRPr>
            </a:lvl3pPr>
            <a:lvl4pPr>
              <a:buClr>
                <a:schemeClr val="accent1"/>
              </a:buClr>
              <a:defRPr sz="1400">
                <a:latin typeface="微软雅黑" panose="020B0503020204020204" pitchFamily="34" charset="-122"/>
                <a:ea typeface="微软雅黑" panose="020B0503020204020204" pitchFamily="34" charset="-122"/>
              </a:defRPr>
            </a:lvl4pPr>
            <a:lvl5pPr>
              <a:buClr>
                <a:schemeClr val="accent1"/>
              </a:buClr>
              <a:defRPr sz="1400">
                <a:latin typeface="微软雅黑" panose="020B0503020204020204" pitchFamily="34" charset="-122"/>
                <a:ea typeface="微软雅黑" panose="020B0503020204020204" pitchFamily="34"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49050177"/>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atin typeface="微软雅黑" panose="020B0503020204020204" pitchFamily="34" charset="-122"/>
                <a:ea typeface="微软雅黑" panose="020B0503020204020204" pitchFamily="34" charset="-122"/>
              </a:defRPr>
            </a:lvl1pPr>
            <a:lvl2pPr>
              <a:buClr>
                <a:schemeClr val="accent1"/>
              </a:buClr>
              <a:defRPr sz="1800">
                <a:latin typeface="微软雅黑" panose="020B0503020204020204" pitchFamily="34" charset="-122"/>
                <a:ea typeface="微软雅黑" panose="020B0503020204020204" pitchFamily="34" charset="-122"/>
              </a:defRPr>
            </a:lvl2pPr>
            <a:lvl3pPr>
              <a:buClr>
                <a:schemeClr val="accent1"/>
              </a:buClr>
              <a:defRPr sz="1600">
                <a:latin typeface="微软雅黑" panose="020B0503020204020204" pitchFamily="34" charset="-122"/>
                <a:ea typeface="微软雅黑" panose="020B0503020204020204" pitchFamily="34" charset="-122"/>
              </a:defRPr>
            </a:lvl3pPr>
            <a:lvl4pPr>
              <a:buClr>
                <a:schemeClr val="accent1"/>
              </a:buClr>
              <a:defRPr sz="1400">
                <a:latin typeface="微软雅黑" panose="020B0503020204020204" pitchFamily="34" charset="-122"/>
                <a:ea typeface="微软雅黑" panose="020B0503020204020204" pitchFamily="34" charset="-122"/>
              </a:defRPr>
            </a:lvl4pPr>
            <a:lvl5pPr>
              <a:buClr>
                <a:schemeClr val="accent1"/>
              </a:buClr>
              <a:defRPr sz="1400">
                <a:latin typeface="微软雅黑" panose="020B0503020204020204" pitchFamily="34" charset="-122"/>
                <a:ea typeface="微软雅黑" panose="020B0503020204020204" pitchFamily="34"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5" y="975600"/>
            <a:ext cx="8372163" cy="576000"/>
          </a:xfrm>
          <a:prstGeom prst="rect">
            <a:avLst/>
          </a:prstGeom>
        </p:spPr>
        <p:txBody>
          <a:bodyPr/>
          <a:lstStyle>
            <a:lvl1pPr>
              <a:defRPr sz="3200" b="1">
                <a:solidFill>
                  <a:schemeClr val="accent1"/>
                </a:solidFill>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10" name="灯片编号占位符 5"/>
          <p:cNvSpPr txBox="1">
            <a:spLocks/>
          </p:cNvSpPr>
          <p:nvPr/>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pPr lvl="0"/>
              <a:t>‹#›</a:t>
            </a:fld>
            <a:endParaRPr lang="zh-CN" altLang="en-US" dirty="0"/>
          </a:p>
        </p:txBody>
      </p:sp>
      <p:sp>
        <p:nvSpPr>
          <p:cNvPr id="9" name="文本框 8"/>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974537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内页-极简">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7" name="矩形 6"/>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5272837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8"/>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D4CE0C3C-47D3-4455-AB34-8268314DB49D}" type="slidenum">
              <a:rPr lang="en-US" altLang="zh-CN" smtClean="0"/>
              <a:pPr/>
              <a:t>‹#›</a:t>
            </a:fld>
            <a:endParaRPr lang="en-US" altLang="zh-CN"/>
          </a:p>
        </p:txBody>
      </p:sp>
      <p:sp>
        <p:nvSpPr>
          <p:cNvPr id="8" name="文本框 7"/>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11" name="矩形 10"/>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3571174895"/>
      </p:ext>
    </p:extLst>
  </p:cSld>
  <p:clrMapOvr>
    <a:masterClrMapping/>
  </p:clrMapOvr>
  <p:hf hdr="0" ftr="0" dt="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0" y="0"/>
            <a:ext cx="9144793" cy="664522"/>
          </a:xfrm>
          <a:prstGeom prst="rect">
            <a:avLst/>
          </a:prstGeom>
        </p:spPr>
      </p:pic>
      <p:sp>
        <p:nvSpPr>
          <p:cNvPr id="7" name="矩形 6"/>
          <p:cNvSpPr/>
          <p:nvPr/>
        </p:nvSpPr>
        <p:spPr>
          <a:xfrm>
            <a:off x="0" y="5821680"/>
            <a:ext cx="9144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sp>
        <p:nvSpPr>
          <p:cNvPr id="2" name="标题 1"/>
          <p:cNvSpPr>
            <a:spLocks noGrp="1"/>
          </p:cNvSpPr>
          <p:nvPr>
            <p:ph type="title"/>
          </p:nvPr>
        </p:nvSpPr>
        <p:spPr>
          <a:xfrm>
            <a:off x="323850" y="235137"/>
            <a:ext cx="6474515" cy="337358"/>
          </a:xfrm>
          <a:prstGeom prst="rect">
            <a:avLst/>
          </a:prstGeom>
        </p:spPr>
        <p:txBody>
          <a:bodyPr anchor="ctr"/>
          <a:lstStyle>
            <a:lvl1pPr>
              <a:defRPr sz="2000">
                <a:solidFill>
                  <a:schemeClr val="bg1"/>
                </a:solidFill>
                <a:effectLst/>
              </a:defRPr>
            </a:lvl1pPr>
          </a:lstStyle>
          <a:p>
            <a:r>
              <a:rPr lang="zh-CN" altLang="en-US"/>
              <a:t>单击此处编辑母版标题样式</a:t>
            </a:r>
            <a:endParaRPr lang="zh-CN" altLang="en-US" dirty="0"/>
          </a:p>
        </p:txBody>
      </p:sp>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pic>
        <p:nvPicPr>
          <p:cNvPr id="9" name="图片 8"/>
          <p:cNvPicPr>
            <a:picLocks noChangeAspect="1"/>
          </p:cNvPicPr>
          <p:nvPr userDrawn="1"/>
        </p:nvPicPr>
        <p:blipFill>
          <a:blip r:embed="rId2"/>
          <a:stretch>
            <a:fillRect/>
          </a:stretch>
        </p:blipFill>
        <p:spPr>
          <a:xfrm>
            <a:off x="0" y="0"/>
            <a:ext cx="9144793" cy="664522"/>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spTree>
    <p:extLst>
      <p:ext uri="{BB962C8B-B14F-4D97-AF65-F5344CB8AC3E}">
        <p14:creationId xmlns:p14="http://schemas.microsoft.com/office/powerpoint/2010/main" val="1186249892"/>
      </p:ext>
    </p:extLst>
  </p:cSld>
  <p:clrMapOvr>
    <a:masterClrMapping/>
  </p:clrMapOvr>
  <p:extLst>
    <p:ext uri="{DCECCB84-F9BA-43D5-87BE-67443E8EF086}">
      <p15:sldGuideLst xmlns:p15="http://schemas.microsoft.com/office/powerpoint/2012/main">
        <p15:guide id="1" pos="5556">
          <p15:clr>
            <a:srgbClr val="FBAE40"/>
          </p15:clr>
        </p15:guide>
        <p15:guide id="2" pos="204">
          <p15:clr>
            <a:srgbClr val="FBAE40"/>
          </p15:clr>
        </p15:guide>
        <p15:guide id="5" pos="3125">
          <p15:clr>
            <a:srgbClr val="FBAE40"/>
          </p15:clr>
        </p15:guide>
        <p15:guide id="6" pos="115">
          <p15:clr>
            <a:srgbClr val="FBAE40"/>
          </p15:clr>
        </p15:guide>
        <p15:guide id="7" pos="4167" userDrawn="1">
          <p15:clr>
            <a:srgbClr val="FBAE40"/>
          </p15:clr>
        </p15:guide>
        <p15:guide id="8" pos="15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p>
        </p:txBody>
      </p:sp>
    </p:spTree>
    <p:extLst>
      <p:ext uri="{BB962C8B-B14F-4D97-AF65-F5344CB8AC3E}">
        <p14:creationId xmlns:p14="http://schemas.microsoft.com/office/powerpoint/2010/main" val="1866588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10" name="文本框 9"/>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a:spLocks/>
          </p:cNvSpPr>
          <p:nvPr/>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pPr lvl="0"/>
              <a:t>‹#›</a:t>
            </a:fld>
            <a:endParaRPr lang="zh-CN" altLang="en-US" dirty="0"/>
          </a:p>
        </p:txBody>
      </p:sp>
    </p:spTree>
    <p:extLst>
      <p:ext uri="{BB962C8B-B14F-4D97-AF65-F5344CB8AC3E}">
        <p14:creationId xmlns:p14="http://schemas.microsoft.com/office/powerpoint/2010/main" val="113261993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0" y="0"/>
            <a:ext cx="9144793" cy="664522"/>
          </a:xfrm>
          <a:prstGeom prst="rect">
            <a:avLst/>
          </a:prstGeom>
        </p:spPr>
      </p:pic>
      <p:sp>
        <p:nvSpPr>
          <p:cNvPr id="11" name="矩形 10"/>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2"/>
          <a:stretch>
            <a:fillRect/>
          </a:stretch>
        </p:blipFill>
        <p:spPr>
          <a:xfrm>
            <a:off x="0" y="0"/>
            <a:ext cx="9144793" cy="664522"/>
          </a:xfrm>
          <a:prstGeom prst="rect">
            <a:avLst/>
          </a:prstGeom>
        </p:spPr>
      </p:pic>
      <p:sp>
        <p:nvSpPr>
          <p:cNvPr id="7" name="矩形 6"/>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0" name="矩形 9"/>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19330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microsoft.com/office/2007/relationships/hdphoto" Target="../media/hdphoto1.wdp"/><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9"/>
          <a:stretch>
            <a:fillRect/>
          </a:stretch>
        </p:blipFill>
        <p:spPr>
          <a:xfrm>
            <a:off x="0" y="0"/>
            <a:ext cx="9144793" cy="664522"/>
          </a:xfrm>
          <a:prstGeom prst="rect">
            <a:avLst/>
          </a:prstGeom>
        </p:spPr>
      </p:pic>
      <p:sp>
        <p:nvSpPr>
          <p:cNvPr id="6" name="文本占位符 5"/>
          <p:cNvSpPr>
            <a:spLocks noGrp="1"/>
          </p:cNvSpPr>
          <p:nvPr>
            <p:ph type="body" idx="1"/>
          </p:nvPr>
        </p:nvSpPr>
        <p:spPr>
          <a:xfrm>
            <a:off x="413468" y="1673352"/>
            <a:ext cx="8340421" cy="4999840"/>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20" cstate="print">
            <a:extLst>
              <a:ext uri="{BEBA8EAE-BF5A-486C-A8C5-ECC9F3942E4B}">
                <a14:imgProps xmlns:a14="http://schemas.microsoft.com/office/drawing/2010/main">
                  <a14:imgLayer r:embed="rId2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2"/>
          <a:stretch>
            <a:fillRect/>
          </a:stretch>
        </p:blipFill>
        <p:spPr>
          <a:xfrm>
            <a:off x="0" y="1231682"/>
            <a:ext cx="9144000" cy="332713"/>
          </a:xfrm>
          <a:prstGeom prst="rect">
            <a:avLst/>
          </a:prstGeom>
        </p:spPr>
      </p:pic>
      <p:sp>
        <p:nvSpPr>
          <p:cNvPr id="4" name="标题占位符 3"/>
          <p:cNvSpPr>
            <a:spLocks noGrp="1"/>
          </p:cNvSpPr>
          <p:nvPr>
            <p:ph type="title"/>
          </p:nvPr>
        </p:nvSpPr>
        <p:spPr>
          <a:xfrm>
            <a:off x="413468" y="863020"/>
            <a:ext cx="8410492" cy="701375"/>
          </a:xfrm>
          <a:prstGeom prst="rect">
            <a:avLst/>
          </a:prstGeom>
        </p:spPr>
        <p:txBody>
          <a:bodyPr vert="horz" lIns="91440" tIns="45720" rIns="91440" bIns="45720" rtlCol="0" anchor="ctr">
            <a:normAutofit/>
          </a:bodyPr>
          <a:lstStyle/>
          <a:p>
            <a:r>
              <a:rPr lang="zh-CN" altLang="en-US"/>
              <a:t>单击此处编辑母版标题样式</a:t>
            </a:r>
          </a:p>
        </p:txBody>
      </p:sp>
      <p:pic>
        <p:nvPicPr>
          <p:cNvPr id="9" name="图片 8"/>
          <p:cNvPicPr>
            <a:picLocks noChangeAspect="1"/>
          </p:cNvPicPr>
          <p:nvPr userDrawn="1"/>
        </p:nvPicPr>
        <p:blipFill>
          <a:blip r:embed="rId19"/>
          <a:stretch>
            <a:fillRect/>
          </a:stretch>
        </p:blipFill>
        <p:spPr>
          <a:xfrm>
            <a:off x="0" y="0"/>
            <a:ext cx="9144793" cy="664522"/>
          </a:xfrm>
          <a:prstGeom prst="rect">
            <a:avLst/>
          </a:prstGeom>
        </p:spPr>
      </p:pic>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20" cstate="print">
            <a:extLst>
              <a:ext uri="{BEBA8EAE-BF5A-486C-A8C5-ECC9F3942E4B}">
                <a14:imgProps xmlns:a14="http://schemas.microsoft.com/office/drawing/2010/main">
                  <a14:imgLayer r:embed="rId2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6" name="矩形 15"/>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22"/>
          <a:stretch>
            <a:fillRect/>
          </a:stretch>
        </p:blipFill>
        <p:spPr>
          <a:xfrm>
            <a:off x="0" y="1231682"/>
            <a:ext cx="9144000" cy="332713"/>
          </a:xfrm>
          <a:prstGeom prst="rect">
            <a:avLst/>
          </a:prstGeom>
        </p:spPr>
      </p:pic>
    </p:spTree>
    <p:extLst>
      <p:ext uri="{BB962C8B-B14F-4D97-AF65-F5344CB8AC3E}">
        <p14:creationId xmlns:p14="http://schemas.microsoft.com/office/powerpoint/2010/main" val="3265737396"/>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9.jpeg"/><Relationship Id="rId7" Type="http://schemas.openxmlformats.org/officeDocument/2006/relationships/package" Target="../embeddings/Microsoft_Visio___1.vsdx"/><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jpeg"/><Relationship Id="rId11" Type="http://schemas.openxmlformats.org/officeDocument/2006/relationships/image" Target="../media/image25.png"/><Relationship Id="rId5" Type="http://schemas.openxmlformats.org/officeDocument/2006/relationships/image" Target="../media/image21.jpeg"/><Relationship Id="rId10" Type="http://schemas.openxmlformats.org/officeDocument/2006/relationships/image" Target="../media/image24.wmf"/><Relationship Id="rId4" Type="http://schemas.openxmlformats.org/officeDocument/2006/relationships/image" Target="../media/image20.png"/><Relationship Id="rId9"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26.png"/><Relationship Id="rId7" Type="http://schemas.openxmlformats.org/officeDocument/2006/relationships/image" Target="../media/image28.w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27.wmf"/><Relationship Id="rId4" Type="http://schemas.openxmlformats.org/officeDocument/2006/relationships/oleObject" Target="../embeddings/oleObject2.bin"/><Relationship Id="rId9" Type="http://schemas.openxmlformats.org/officeDocument/2006/relationships/image" Target="../media/image29.wmf"/></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image" Target="../media/image35.wmf"/><Relationship Id="rId13" Type="http://schemas.openxmlformats.org/officeDocument/2006/relationships/oleObject" Target="../embeddings/oleObject8.bin"/><Relationship Id="rId3" Type="http://schemas.openxmlformats.org/officeDocument/2006/relationships/image" Target="../media/image32.png"/><Relationship Id="rId7" Type="http://schemas.openxmlformats.org/officeDocument/2006/relationships/oleObject" Target="../embeddings/oleObject5.bin"/><Relationship Id="rId12" Type="http://schemas.openxmlformats.org/officeDocument/2006/relationships/image" Target="../media/image37.w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4.emf"/><Relationship Id="rId11" Type="http://schemas.openxmlformats.org/officeDocument/2006/relationships/oleObject" Target="../embeddings/oleObject7.bin"/><Relationship Id="rId5" Type="http://schemas.openxmlformats.org/officeDocument/2006/relationships/package" Target="../embeddings/Microsoft_Visio___2.vsdx"/><Relationship Id="rId10" Type="http://schemas.openxmlformats.org/officeDocument/2006/relationships/image" Target="../media/image36.wmf"/><Relationship Id="rId4" Type="http://schemas.openxmlformats.org/officeDocument/2006/relationships/image" Target="../media/image33.png"/><Relationship Id="rId9" Type="http://schemas.openxmlformats.org/officeDocument/2006/relationships/oleObject" Target="../embeddings/oleObject6.bin"/><Relationship Id="rId14" Type="http://schemas.openxmlformats.org/officeDocument/2006/relationships/image" Target="../media/image38.wmf"/></Relationships>
</file>

<file path=ppt/slides/_rels/slide1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51.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48.emf"/></Relationships>
</file>

<file path=ppt/slides/_rels/slide22.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3.emf"/></Relationships>
</file>

<file path=ppt/slides/_rels/slide2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16.xml"/><Relationship Id="rId5" Type="http://schemas.openxmlformats.org/officeDocument/2006/relationships/image" Target="../media/image57.png"/><Relationship Id="rId4" Type="http://schemas.openxmlformats.org/officeDocument/2006/relationships/image" Target="../media/image56.emf"/></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16.xml"/><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16.xml"/><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package" Target="../embeddings/Microsoft_Visio___3.vsdx"/><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4.emf"/><Relationship Id="rId5" Type="http://schemas.openxmlformats.org/officeDocument/2006/relationships/package" Target="../embeddings/Microsoft_Visio___4.vsdx"/><Relationship Id="rId4" Type="http://schemas.openxmlformats.org/officeDocument/2006/relationships/image" Target="../media/image63.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package" Target="../embeddings/Microsoft_Visio___5.vsdx"/><Relationship Id="rId2" Type="http://schemas.openxmlformats.org/officeDocument/2006/relationships/notesSlide" Target="../notesSlides/notesSlide30.xml"/><Relationship Id="rId1" Type="http://schemas.openxmlformats.org/officeDocument/2006/relationships/slideLayout" Target="../slideLayouts/slideLayout16.xml"/><Relationship Id="rId6" Type="http://schemas.openxmlformats.org/officeDocument/2006/relationships/image" Target="../media/image66.emf"/><Relationship Id="rId5" Type="http://schemas.openxmlformats.org/officeDocument/2006/relationships/package" Target="../embeddings/Microsoft_Visio___6.vsdx"/><Relationship Id="rId4" Type="http://schemas.openxmlformats.org/officeDocument/2006/relationships/image" Target="../media/image65.emf"/></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16.xml"/><Relationship Id="rId4" Type="http://schemas.openxmlformats.org/officeDocument/2006/relationships/image" Target="../media/image69.png"/></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3.xml"/><Relationship Id="rId1" Type="http://schemas.openxmlformats.org/officeDocument/2006/relationships/slideLayout" Target="../slideLayouts/slideLayout16.xml"/><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4.xml"/><Relationship Id="rId1" Type="http://schemas.openxmlformats.org/officeDocument/2006/relationships/slideLayout" Target="../slideLayouts/slideLayout16.xml"/><Relationship Id="rId5" Type="http://schemas.openxmlformats.org/officeDocument/2006/relationships/image" Target="../media/image74.png"/><Relationship Id="rId4" Type="http://schemas.openxmlformats.org/officeDocument/2006/relationships/image" Target="../media/image73.png"/></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16.xml"/><Relationship Id="rId5" Type="http://schemas.openxmlformats.org/officeDocument/2006/relationships/image" Target="../media/image77.png"/><Relationship Id="rId4" Type="http://schemas.openxmlformats.org/officeDocument/2006/relationships/image" Target="../media/image7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Visio___.vsdx"/><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248786" y="4089910"/>
            <a:ext cx="8325019" cy="1114192"/>
          </a:xfrm>
        </p:spPr>
        <p:txBody>
          <a:bodyPr/>
          <a:lstStyle/>
          <a:p>
            <a:r>
              <a:rPr lang="zh-CN" altLang="en-US" sz="3000" dirty="0">
                <a:solidFill>
                  <a:prstClr val="white"/>
                </a:solidFill>
                <a:latin typeface="微软雅黑" panose="020B0503020204020204" pitchFamily="34" charset="-122"/>
                <a:ea typeface="微软雅黑" panose="020B0503020204020204" pitchFamily="34" charset="-122"/>
              </a:rPr>
              <a:t>面向时间敏感网络的层次化时频联合同步研究</a:t>
            </a:r>
          </a:p>
        </p:txBody>
      </p:sp>
      <p:sp>
        <p:nvSpPr>
          <p:cNvPr id="5" name="副标题 4"/>
          <p:cNvSpPr>
            <a:spLocks noGrp="1"/>
          </p:cNvSpPr>
          <p:nvPr>
            <p:ph type="subTitle" idx="1"/>
          </p:nvPr>
        </p:nvSpPr>
        <p:spPr>
          <a:xfrm>
            <a:off x="412750" y="5204102"/>
            <a:ext cx="5820358" cy="953416"/>
          </a:xfrm>
        </p:spPr>
        <p:txBody>
          <a:bodyPr/>
          <a:lstStyle/>
          <a:p>
            <a:r>
              <a:rPr lang="zh-CN" altLang="en-US" dirty="0">
                <a:latin typeface="微软雅黑" panose="020B0503020204020204" pitchFamily="34" charset="-122"/>
                <a:ea typeface="微软雅黑" panose="020B0503020204020204" pitchFamily="34" charset="-122"/>
              </a:rPr>
              <a:t>答辩人：俞运柱</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导   师：吴开杰、陈彩莲</a:t>
            </a:r>
          </a:p>
        </p:txBody>
      </p:sp>
      <p:sp>
        <p:nvSpPr>
          <p:cNvPr id="6" name="文本占位符 5"/>
          <p:cNvSpPr>
            <a:spLocks noGrp="1"/>
          </p:cNvSpPr>
          <p:nvPr>
            <p:ph type="body" sz="quarter" idx="10"/>
          </p:nvPr>
        </p:nvSpPr>
        <p:spPr>
          <a:xfrm>
            <a:off x="4076365" y="6358996"/>
            <a:ext cx="4159250" cy="499004"/>
          </a:xfrm>
        </p:spPr>
        <p:txBody>
          <a:bodyPr/>
          <a:lstStyle/>
          <a:p>
            <a:r>
              <a:rPr lang="en-US" altLang="zh-CN" sz="2000" dirty="0">
                <a:latin typeface="微软雅黑" panose="020B0503020204020204" pitchFamily="34" charset="-122"/>
                <a:ea typeface="微软雅黑" panose="020B0503020204020204" pitchFamily="34" charset="-122"/>
              </a:rPr>
              <a:t>2021</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月</a:t>
            </a:r>
          </a:p>
        </p:txBody>
      </p:sp>
    </p:spTree>
    <p:extLst>
      <p:ext uri="{BB962C8B-B14F-4D97-AF65-F5344CB8AC3E}">
        <p14:creationId xmlns:p14="http://schemas.microsoft.com/office/powerpoint/2010/main" val="20497708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602910D5-A70D-4C18-A17E-D0A764AC33A9}"/>
              </a:ext>
            </a:extLst>
          </p:cNvPr>
          <p:cNvGrpSpPr/>
          <p:nvPr/>
        </p:nvGrpSpPr>
        <p:grpSpPr>
          <a:xfrm>
            <a:off x="1014877" y="2073304"/>
            <a:ext cx="7330455" cy="4140484"/>
            <a:chOff x="1197725" y="1933345"/>
            <a:chExt cx="7330455" cy="4140484"/>
          </a:xfrm>
        </p:grpSpPr>
        <p:grpSp>
          <p:nvGrpSpPr>
            <p:cNvPr id="28" name="组合 27">
              <a:extLst>
                <a:ext uri="{FF2B5EF4-FFF2-40B4-BE49-F238E27FC236}">
                  <a16:creationId xmlns:a16="http://schemas.microsoft.com/office/drawing/2014/main" id="{DBF0670F-0412-40B8-8734-5ADBC3915A7C}"/>
                </a:ext>
              </a:extLst>
            </p:cNvPr>
            <p:cNvGrpSpPr/>
            <p:nvPr/>
          </p:nvGrpSpPr>
          <p:grpSpPr>
            <a:xfrm>
              <a:off x="1197725" y="1962161"/>
              <a:ext cx="843427" cy="443226"/>
              <a:chOff x="666810" y="2586037"/>
              <a:chExt cx="468000" cy="245937"/>
            </a:xfrm>
          </p:grpSpPr>
          <p:sp>
            <p:nvSpPr>
              <p:cNvPr id="51" name="Freeform 10">
                <a:extLst>
                  <a:ext uri="{FF2B5EF4-FFF2-40B4-BE49-F238E27FC236}">
                    <a16:creationId xmlns:a16="http://schemas.microsoft.com/office/drawing/2014/main" id="{9D5D9B11-5412-4EE0-B77F-62A5BE9B2EC3}"/>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id="{BA656CF6-472D-4433-B4A6-D0FA50C95729}"/>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29" name="文本框 28">
              <a:extLst>
                <a:ext uri="{FF2B5EF4-FFF2-40B4-BE49-F238E27FC236}">
                  <a16:creationId xmlns:a16="http://schemas.microsoft.com/office/drawing/2014/main" id="{007F3C7A-12AC-42D0-A04E-9C3E4A49C710}"/>
                </a:ext>
              </a:extLst>
            </p:cNvPr>
            <p:cNvSpPr txBox="1"/>
            <p:nvPr/>
          </p:nvSpPr>
          <p:spPr>
            <a:xfrm>
              <a:off x="2271263" y="1933345"/>
              <a:ext cx="6256916"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研究背景与意义</a:t>
              </a:r>
            </a:p>
          </p:txBody>
        </p:sp>
        <p:grpSp>
          <p:nvGrpSpPr>
            <p:cNvPr id="30" name="组合 29">
              <a:extLst>
                <a:ext uri="{FF2B5EF4-FFF2-40B4-BE49-F238E27FC236}">
                  <a16:creationId xmlns:a16="http://schemas.microsoft.com/office/drawing/2014/main" id="{3D6D5019-44B9-4591-BB1A-4F8AE4C2430C}"/>
                </a:ext>
              </a:extLst>
            </p:cNvPr>
            <p:cNvGrpSpPr/>
            <p:nvPr/>
          </p:nvGrpSpPr>
          <p:grpSpPr>
            <a:xfrm>
              <a:off x="1197725" y="2882134"/>
              <a:ext cx="843427" cy="443226"/>
              <a:chOff x="666810" y="2586037"/>
              <a:chExt cx="468000" cy="245937"/>
            </a:xfrm>
          </p:grpSpPr>
          <p:sp>
            <p:nvSpPr>
              <p:cNvPr id="49" name="Freeform 10">
                <a:extLst>
                  <a:ext uri="{FF2B5EF4-FFF2-40B4-BE49-F238E27FC236}">
                    <a16:creationId xmlns:a16="http://schemas.microsoft.com/office/drawing/2014/main" id="{D4EE0B31-84D8-44A0-9C66-036FBF674263}"/>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50" name="文本框 49">
                <a:extLst>
                  <a:ext uri="{FF2B5EF4-FFF2-40B4-BE49-F238E27FC236}">
                    <a16:creationId xmlns:a16="http://schemas.microsoft.com/office/drawing/2014/main" id="{C17047A2-C2C6-4825-9BBC-F3EE64D809E7}"/>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1" name="直接连接符 30">
              <a:extLst>
                <a:ext uri="{FF2B5EF4-FFF2-40B4-BE49-F238E27FC236}">
                  <a16:creationId xmlns:a16="http://schemas.microsoft.com/office/drawing/2014/main" id="{FABAAE22-DFE2-4B46-94D4-4687864CC0E0}"/>
                </a:ext>
              </a:extLst>
            </p:cNvPr>
            <p:cNvCxnSpPr>
              <a:cxnSpLocks/>
            </p:cNvCxnSpPr>
            <p:nvPr/>
          </p:nvCxnSpPr>
          <p:spPr>
            <a:xfrm>
              <a:off x="1890223" y="3289799"/>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3BB1D891-1B77-45B1-9A71-7F1A99A5E3E0}"/>
                </a:ext>
              </a:extLst>
            </p:cNvPr>
            <p:cNvSpPr txBox="1"/>
            <p:nvPr/>
          </p:nvSpPr>
          <p:spPr>
            <a:xfrm>
              <a:off x="2271263" y="2853318"/>
              <a:ext cx="6256916"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复杂场景下含传输时延补偿的时钟建模研究</a:t>
              </a:r>
            </a:p>
          </p:txBody>
        </p:sp>
        <p:grpSp>
          <p:nvGrpSpPr>
            <p:cNvPr id="33" name="组合 32">
              <a:extLst>
                <a:ext uri="{FF2B5EF4-FFF2-40B4-BE49-F238E27FC236}">
                  <a16:creationId xmlns:a16="http://schemas.microsoft.com/office/drawing/2014/main" id="{5877102D-9B8D-4D83-A35A-41C04F100B93}"/>
                </a:ext>
              </a:extLst>
            </p:cNvPr>
            <p:cNvGrpSpPr/>
            <p:nvPr/>
          </p:nvGrpSpPr>
          <p:grpSpPr>
            <a:xfrm>
              <a:off x="1197725" y="3802107"/>
              <a:ext cx="843427" cy="443226"/>
              <a:chOff x="666810" y="2586037"/>
              <a:chExt cx="468000" cy="245937"/>
            </a:xfrm>
          </p:grpSpPr>
          <p:sp>
            <p:nvSpPr>
              <p:cNvPr id="47" name="Freeform 10">
                <a:extLst>
                  <a:ext uri="{FF2B5EF4-FFF2-40B4-BE49-F238E27FC236}">
                    <a16:creationId xmlns:a16="http://schemas.microsoft.com/office/drawing/2014/main" id="{1959A5FE-DA3E-471C-9E60-E0627A85F95F}"/>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48" name="文本框 47">
                <a:extLst>
                  <a:ext uri="{FF2B5EF4-FFF2-40B4-BE49-F238E27FC236}">
                    <a16:creationId xmlns:a16="http://schemas.microsoft.com/office/drawing/2014/main" id="{3D2F95EF-80E3-4D57-A802-7331AD4B9010}"/>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34" name="文本框 33">
              <a:extLst>
                <a:ext uri="{FF2B5EF4-FFF2-40B4-BE49-F238E27FC236}">
                  <a16:creationId xmlns:a16="http://schemas.microsoft.com/office/drawing/2014/main" id="{59D14658-E6C3-4275-9766-C98F617FC4A7}"/>
                </a:ext>
              </a:extLst>
            </p:cNvPr>
            <p:cNvSpPr txBox="1"/>
            <p:nvPr/>
          </p:nvSpPr>
          <p:spPr>
            <a:xfrm>
              <a:off x="2271262" y="3773291"/>
              <a:ext cx="6256917"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面向</a:t>
              </a:r>
              <a:r>
                <a:rPr lang="en-US" altLang="zh-CN" sz="2400" b="1" dirty="0">
                  <a:solidFill>
                    <a:schemeClr val="bg1">
                      <a:lumMod val="85000"/>
                    </a:schemeClr>
                  </a:solidFill>
                  <a:latin typeface="微软雅黑" panose="020B0503020204020204" pitchFamily="34" charset="-122"/>
                  <a:ea typeface="微软雅黑" panose="020B0503020204020204" pitchFamily="34" charset="-122"/>
                </a:rPr>
                <a:t>TSN</a:t>
              </a:r>
              <a:r>
                <a:rPr lang="zh-CN" altLang="en-US" sz="2400" b="1" dirty="0">
                  <a:solidFill>
                    <a:schemeClr val="bg1">
                      <a:lumMod val="85000"/>
                    </a:schemeClr>
                  </a:solidFill>
                  <a:latin typeface="微软雅黑" panose="020B0503020204020204" pitchFamily="34" charset="-122"/>
                  <a:ea typeface="微软雅黑" panose="020B0503020204020204" pitchFamily="34" charset="-122"/>
                </a:rPr>
                <a:t>的层次化时频联合同步方案研究</a:t>
              </a:r>
            </a:p>
          </p:txBody>
        </p:sp>
        <p:grpSp>
          <p:nvGrpSpPr>
            <p:cNvPr id="35" name="组合 34">
              <a:extLst>
                <a:ext uri="{FF2B5EF4-FFF2-40B4-BE49-F238E27FC236}">
                  <a16:creationId xmlns:a16="http://schemas.microsoft.com/office/drawing/2014/main" id="{224D34DC-421F-4E21-B978-F3B9D5F79802}"/>
                </a:ext>
              </a:extLst>
            </p:cNvPr>
            <p:cNvGrpSpPr/>
            <p:nvPr/>
          </p:nvGrpSpPr>
          <p:grpSpPr>
            <a:xfrm>
              <a:off x="1197725" y="4722080"/>
              <a:ext cx="843427" cy="443226"/>
              <a:chOff x="666810" y="2586037"/>
              <a:chExt cx="468000" cy="245937"/>
            </a:xfrm>
          </p:grpSpPr>
          <p:sp>
            <p:nvSpPr>
              <p:cNvPr id="45" name="Freeform 10">
                <a:extLst>
                  <a:ext uri="{FF2B5EF4-FFF2-40B4-BE49-F238E27FC236}">
                    <a16:creationId xmlns:a16="http://schemas.microsoft.com/office/drawing/2014/main" id="{C8AB8E8F-D1BE-461B-8C36-1910DF86F16D}"/>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2C63249A-0BCC-4C81-943A-EB90F0CEEA12}"/>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36" name="文本框 35">
              <a:extLst>
                <a:ext uri="{FF2B5EF4-FFF2-40B4-BE49-F238E27FC236}">
                  <a16:creationId xmlns:a16="http://schemas.microsoft.com/office/drawing/2014/main" id="{37070499-6F83-476E-9E15-7A4E4C6FAD13}"/>
                </a:ext>
              </a:extLst>
            </p:cNvPr>
            <p:cNvSpPr txBox="1"/>
            <p:nvPr/>
          </p:nvSpPr>
          <p:spPr>
            <a:xfrm>
              <a:off x="2271262" y="4693264"/>
              <a:ext cx="6256917"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面向</a:t>
              </a:r>
              <a:r>
                <a:rPr lang="en-US" altLang="zh-CN" sz="2400" b="1" dirty="0">
                  <a:solidFill>
                    <a:schemeClr val="bg1">
                      <a:lumMod val="85000"/>
                    </a:schemeClr>
                  </a:solidFill>
                  <a:latin typeface="微软雅黑" panose="020B0503020204020204" pitchFamily="34" charset="-122"/>
                  <a:ea typeface="微软雅黑" panose="020B0503020204020204" pitchFamily="34" charset="-122"/>
                </a:rPr>
                <a:t>TSN</a:t>
              </a:r>
              <a:r>
                <a:rPr lang="zh-CN" altLang="en-US" sz="2400" b="1" dirty="0">
                  <a:solidFill>
                    <a:schemeClr val="bg1">
                      <a:lumMod val="85000"/>
                    </a:schemeClr>
                  </a:solidFill>
                  <a:latin typeface="微软雅黑" panose="020B0503020204020204" pitchFamily="34" charset="-122"/>
                  <a:ea typeface="微软雅黑" panose="020B0503020204020204" pitchFamily="34" charset="-122"/>
                </a:rPr>
                <a:t>的同步性能测试系统及方法研究</a:t>
              </a:r>
            </a:p>
          </p:txBody>
        </p:sp>
        <p:grpSp>
          <p:nvGrpSpPr>
            <p:cNvPr id="37" name="组合 36">
              <a:extLst>
                <a:ext uri="{FF2B5EF4-FFF2-40B4-BE49-F238E27FC236}">
                  <a16:creationId xmlns:a16="http://schemas.microsoft.com/office/drawing/2014/main" id="{BEBEC36B-4A9B-4EFE-B4B0-ED85A65DABCE}"/>
                </a:ext>
              </a:extLst>
            </p:cNvPr>
            <p:cNvGrpSpPr/>
            <p:nvPr/>
          </p:nvGrpSpPr>
          <p:grpSpPr>
            <a:xfrm>
              <a:off x="1197725" y="5630603"/>
              <a:ext cx="843427" cy="443226"/>
              <a:chOff x="666810" y="2586037"/>
              <a:chExt cx="468000" cy="245937"/>
            </a:xfrm>
          </p:grpSpPr>
          <p:sp>
            <p:nvSpPr>
              <p:cNvPr id="43" name="Freeform 10">
                <a:extLst>
                  <a:ext uri="{FF2B5EF4-FFF2-40B4-BE49-F238E27FC236}">
                    <a16:creationId xmlns:a16="http://schemas.microsoft.com/office/drawing/2014/main" id="{55A5315B-AA1C-4CA0-B51F-C466562A5FE8}"/>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A0309F90-1586-4599-89E9-163065A0F6C4}"/>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38" name="文本框 37">
              <a:extLst>
                <a:ext uri="{FF2B5EF4-FFF2-40B4-BE49-F238E27FC236}">
                  <a16:creationId xmlns:a16="http://schemas.microsoft.com/office/drawing/2014/main" id="{96BEB5C8-06CD-4626-B852-44628D710C8F}"/>
                </a:ext>
              </a:extLst>
            </p:cNvPr>
            <p:cNvSpPr txBox="1"/>
            <p:nvPr/>
          </p:nvSpPr>
          <p:spPr>
            <a:xfrm>
              <a:off x="2271263" y="5601787"/>
              <a:ext cx="6256916"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总结与展望</a:t>
              </a:r>
            </a:p>
          </p:txBody>
        </p:sp>
        <p:cxnSp>
          <p:nvCxnSpPr>
            <p:cNvPr id="39" name="直接连接符 38">
              <a:extLst>
                <a:ext uri="{FF2B5EF4-FFF2-40B4-BE49-F238E27FC236}">
                  <a16:creationId xmlns:a16="http://schemas.microsoft.com/office/drawing/2014/main" id="{2C140DF6-3A9E-4FA5-B28C-0BDFB260C661}"/>
                </a:ext>
              </a:extLst>
            </p:cNvPr>
            <p:cNvCxnSpPr>
              <a:cxnSpLocks/>
            </p:cNvCxnSpPr>
            <p:nvPr/>
          </p:nvCxnSpPr>
          <p:spPr>
            <a:xfrm>
              <a:off x="1890223" y="2369826"/>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5DFC2F21-487D-43F0-BCCB-54B45E27AC84}"/>
                </a:ext>
              </a:extLst>
            </p:cNvPr>
            <p:cNvCxnSpPr>
              <a:cxnSpLocks/>
            </p:cNvCxnSpPr>
            <p:nvPr/>
          </p:nvCxnSpPr>
          <p:spPr>
            <a:xfrm>
              <a:off x="1890223" y="4209772"/>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816B8AAD-376C-4FC8-8C2D-5DEA8E4970DD}"/>
                </a:ext>
              </a:extLst>
            </p:cNvPr>
            <p:cNvCxnSpPr>
              <a:cxnSpLocks/>
            </p:cNvCxnSpPr>
            <p:nvPr/>
          </p:nvCxnSpPr>
          <p:spPr>
            <a:xfrm>
              <a:off x="1890223" y="5129745"/>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FAF7183C-418B-4345-AF71-3D113D69284F}"/>
                </a:ext>
              </a:extLst>
            </p:cNvPr>
            <p:cNvCxnSpPr>
              <a:cxnSpLocks/>
            </p:cNvCxnSpPr>
            <p:nvPr/>
          </p:nvCxnSpPr>
          <p:spPr>
            <a:xfrm>
              <a:off x="1890223" y="6030906"/>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3" name="矩形 52">
            <a:extLst>
              <a:ext uri="{FF2B5EF4-FFF2-40B4-BE49-F238E27FC236}">
                <a16:creationId xmlns:a16="http://schemas.microsoft.com/office/drawing/2014/main" id="{B22AB63A-CFAA-47A8-9749-D352B7E69FEC}"/>
              </a:ext>
            </a:extLst>
          </p:cNvPr>
          <p:cNvSpPr/>
          <p:nvPr/>
        </p:nvSpPr>
        <p:spPr>
          <a:xfrm>
            <a:off x="249349" y="857654"/>
            <a:ext cx="2983317"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目录 </a:t>
            </a:r>
            <a:r>
              <a:rPr lang="en-US" altLang="zh-CN" sz="3200" b="1" dirty="0">
                <a:solidFill>
                  <a:schemeClr val="accent1"/>
                </a:solidFill>
                <a:latin typeface="微软雅黑" panose="020B0503020204020204" pitchFamily="34" charset="-122"/>
                <a:ea typeface="微软雅黑" panose="020B0503020204020204" pitchFamily="34" charset="-122"/>
                <a:cs typeface="+mj-cs"/>
              </a:rPr>
              <a:t>Contents</a:t>
            </a:r>
            <a:endParaRPr lang="zh-CN" altLang="en-US" sz="3200" b="1" dirty="0">
              <a:solidFill>
                <a:schemeClr val="accent1"/>
              </a:solidFill>
              <a:latin typeface="微软雅黑" panose="020B0503020204020204" pitchFamily="34" charset="-122"/>
              <a:ea typeface="微软雅黑" panose="020B0503020204020204" pitchFamily="34" charset="-122"/>
              <a:cs typeface="+mj-cs"/>
            </a:endParaRPr>
          </a:p>
        </p:txBody>
      </p:sp>
    </p:spTree>
    <p:extLst>
      <p:ext uri="{BB962C8B-B14F-4D97-AF65-F5344CB8AC3E}">
        <p14:creationId xmlns:p14="http://schemas.microsoft.com/office/powerpoint/2010/main" val="23250586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BBB4F770-B0B9-4ECA-97B0-3A097BBF84CE}"/>
              </a:ext>
            </a:extLst>
          </p:cNvPr>
          <p:cNvSpPr/>
          <p:nvPr/>
        </p:nvSpPr>
        <p:spPr>
          <a:xfrm>
            <a:off x="249349" y="857654"/>
            <a:ext cx="7981672"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复杂场景下含传输时延补偿的时钟建模研究</a:t>
            </a:r>
          </a:p>
        </p:txBody>
      </p:sp>
      <p:pic>
        <p:nvPicPr>
          <p:cNvPr id="1028" name="Picture 4">
            <a:extLst>
              <a:ext uri="{FF2B5EF4-FFF2-40B4-BE49-F238E27FC236}">
                <a16:creationId xmlns:a16="http://schemas.microsoft.com/office/drawing/2014/main" id="{368DD260-4A4F-44CA-BDD6-C235ABB353F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878" y="1896391"/>
            <a:ext cx="1549479" cy="1032986"/>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A42332A7-C469-4D42-9B26-D6CB72FCB9B1}"/>
              </a:ext>
            </a:extLst>
          </p:cNvPr>
          <p:cNvPicPr>
            <a:picLocks noChangeAspect="1"/>
          </p:cNvPicPr>
          <p:nvPr/>
        </p:nvPicPr>
        <p:blipFill>
          <a:blip r:embed="rId4"/>
          <a:stretch>
            <a:fillRect/>
          </a:stretch>
        </p:blipFill>
        <p:spPr>
          <a:xfrm>
            <a:off x="1977286" y="1896390"/>
            <a:ext cx="1569602" cy="1032986"/>
          </a:xfrm>
          <a:prstGeom prst="rect">
            <a:avLst/>
          </a:prstGeom>
        </p:spPr>
      </p:pic>
      <p:pic>
        <p:nvPicPr>
          <p:cNvPr id="1030" name="Picture 6" descr="See the source image">
            <a:extLst>
              <a:ext uri="{FF2B5EF4-FFF2-40B4-BE49-F238E27FC236}">
                <a16:creationId xmlns:a16="http://schemas.microsoft.com/office/drawing/2014/main" id="{21B6F587-CF1C-443B-910F-F3A7DEC389A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812" b="12926"/>
          <a:stretch/>
        </p:blipFill>
        <p:spPr bwMode="auto">
          <a:xfrm>
            <a:off x="248878" y="3475061"/>
            <a:ext cx="1549479" cy="1145292"/>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02192F76-8B31-4926-B9C3-BB43A318EB7A}"/>
              </a:ext>
            </a:extLst>
          </p:cNvPr>
          <p:cNvSpPr txBox="1"/>
          <p:nvPr/>
        </p:nvSpPr>
        <p:spPr>
          <a:xfrm>
            <a:off x="597770" y="2855114"/>
            <a:ext cx="851694" cy="499624"/>
          </a:xfrm>
          <a:prstGeom prst="rect">
            <a:avLst/>
          </a:prstGeom>
          <a:noFill/>
        </p:spPr>
        <p:txBody>
          <a:bodyPr wrap="squar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高温</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文本框 8">
            <a:extLst>
              <a:ext uri="{FF2B5EF4-FFF2-40B4-BE49-F238E27FC236}">
                <a16:creationId xmlns:a16="http://schemas.microsoft.com/office/drawing/2014/main" id="{061FA0B9-3DAC-43AE-AB2E-7E7C88955AF5}"/>
              </a:ext>
            </a:extLst>
          </p:cNvPr>
          <p:cNvSpPr txBox="1"/>
          <p:nvPr/>
        </p:nvSpPr>
        <p:spPr>
          <a:xfrm>
            <a:off x="2326178" y="2856268"/>
            <a:ext cx="851694" cy="499624"/>
          </a:xfrm>
          <a:prstGeom prst="rect">
            <a:avLst/>
          </a:prstGeom>
          <a:noFill/>
        </p:spPr>
        <p:txBody>
          <a:bodyPr wrap="squar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腐蚀</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文本框 9">
            <a:extLst>
              <a:ext uri="{FF2B5EF4-FFF2-40B4-BE49-F238E27FC236}">
                <a16:creationId xmlns:a16="http://schemas.microsoft.com/office/drawing/2014/main" id="{65E48497-50CD-4782-A0A3-E9EEC4AD27C2}"/>
              </a:ext>
            </a:extLst>
          </p:cNvPr>
          <p:cNvSpPr txBox="1"/>
          <p:nvPr/>
        </p:nvSpPr>
        <p:spPr>
          <a:xfrm>
            <a:off x="577796" y="4528028"/>
            <a:ext cx="851694" cy="499624"/>
          </a:xfrm>
          <a:prstGeom prst="rect">
            <a:avLst/>
          </a:prstGeom>
          <a:noFill/>
        </p:spPr>
        <p:txBody>
          <a:bodyPr wrap="squar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高湿</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032" name="Picture 8" descr="See the source image">
            <a:extLst>
              <a:ext uri="{FF2B5EF4-FFF2-40B4-BE49-F238E27FC236}">
                <a16:creationId xmlns:a16="http://schemas.microsoft.com/office/drawing/2014/main" id="{6CE91296-9259-4D1B-93FC-5AEB8D4567B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77286" y="3475061"/>
            <a:ext cx="1549479" cy="1162109"/>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C171F5C1-347A-4AA5-AC54-EC811F0244B2}"/>
              </a:ext>
            </a:extLst>
          </p:cNvPr>
          <p:cNvSpPr txBox="1"/>
          <p:nvPr/>
        </p:nvSpPr>
        <p:spPr>
          <a:xfrm>
            <a:off x="2336240" y="4528028"/>
            <a:ext cx="851694" cy="499624"/>
          </a:xfrm>
          <a:prstGeom prst="rect">
            <a:avLst/>
          </a:prstGeom>
          <a:noFill/>
        </p:spPr>
        <p:txBody>
          <a:bodyPr wrap="squar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振动</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1D8DC2B7-8070-4EA4-8178-64A85EFBEC2A}"/>
              </a:ext>
            </a:extLst>
          </p:cNvPr>
          <p:cNvSpPr/>
          <p:nvPr/>
        </p:nvSpPr>
        <p:spPr>
          <a:xfrm>
            <a:off x="360058" y="5064296"/>
            <a:ext cx="8460607" cy="400110"/>
          </a:xfrm>
          <a:prstGeom prst="rect">
            <a:avLst/>
          </a:prstGeom>
          <a:solidFill>
            <a:schemeClr val="accent1">
              <a:lumMod val="20000"/>
              <a:lumOff val="80000"/>
            </a:schemeClr>
          </a:solidFill>
          <a:ln>
            <a:solidFill>
              <a:schemeClr val="tx1"/>
            </a:solidFill>
          </a:ln>
        </p:spPr>
        <p:txBody>
          <a:bodyPr wrap="square">
            <a:spAutoFit/>
          </a:bodyPr>
          <a:lstStyle/>
          <a:p>
            <a:r>
              <a:rPr lang="zh-CN" altLang="en-US" sz="2000" kern="100" dirty="0">
                <a:latin typeface="微软雅黑" panose="020B0503020204020204" pitchFamily="34" charset="-122"/>
                <a:ea typeface="微软雅黑" panose="020B0503020204020204" pitchFamily="34" charset="-122"/>
              </a:rPr>
              <a:t>复杂的工业场景</a:t>
            </a:r>
            <a:r>
              <a:rPr lang="zh-CN" altLang="en-US" sz="2000" b="1" kern="100" dirty="0">
                <a:solidFill>
                  <a:srgbClr val="C00000"/>
                </a:solidFill>
                <a:latin typeface="微软雅黑" panose="020B0503020204020204" pitchFamily="34" charset="-122"/>
                <a:ea typeface="微软雅黑" panose="020B0503020204020204" pitchFamily="34" charset="-122"/>
              </a:rPr>
              <a:t>加剧时钟频率变化</a:t>
            </a:r>
            <a:r>
              <a:rPr lang="zh-CN" altLang="en-US" sz="2000" kern="100" dirty="0">
                <a:latin typeface="微软雅黑" panose="020B0503020204020204" pitchFamily="34" charset="-122"/>
                <a:ea typeface="微软雅黑" panose="020B0503020204020204" pitchFamily="34" charset="-122"/>
              </a:rPr>
              <a:t>，现有时钟模型</a:t>
            </a:r>
            <a:r>
              <a:rPr lang="zh-CN" altLang="en-US" sz="2000" b="1" kern="100" dirty="0">
                <a:solidFill>
                  <a:srgbClr val="C00000"/>
                </a:solidFill>
                <a:latin typeface="微软雅黑" panose="020B0503020204020204" pitchFamily="34" charset="-122"/>
                <a:ea typeface="微软雅黑" panose="020B0503020204020204" pitchFamily="34" charset="-122"/>
              </a:rPr>
              <a:t>无法准确反映变化趋势。</a:t>
            </a:r>
          </a:p>
        </p:txBody>
      </p:sp>
      <p:graphicFrame>
        <p:nvGraphicFramePr>
          <p:cNvPr id="16" name="对象 15">
            <a:extLst>
              <a:ext uri="{FF2B5EF4-FFF2-40B4-BE49-F238E27FC236}">
                <a16:creationId xmlns:a16="http://schemas.microsoft.com/office/drawing/2014/main" id="{60B67E69-C5BA-40E8-80C5-62E79D897C52}"/>
              </a:ext>
            </a:extLst>
          </p:cNvPr>
          <p:cNvGraphicFramePr>
            <a:graphicFrameLocks noChangeAspect="1"/>
          </p:cNvGraphicFramePr>
          <p:nvPr>
            <p:extLst>
              <p:ext uri="{D42A27DB-BD31-4B8C-83A1-F6EECF244321}">
                <p14:modId xmlns:p14="http://schemas.microsoft.com/office/powerpoint/2010/main" val="3900769450"/>
              </p:ext>
            </p:extLst>
          </p:nvPr>
        </p:nvGraphicFramePr>
        <p:xfrm>
          <a:off x="3875657" y="1744012"/>
          <a:ext cx="5136950" cy="3113404"/>
        </p:xfrm>
        <a:graphic>
          <a:graphicData uri="http://schemas.openxmlformats.org/presentationml/2006/ole">
            <mc:AlternateContent xmlns:mc="http://schemas.openxmlformats.org/markup-compatibility/2006">
              <mc:Choice xmlns:v="urn:schemas-microsoft-com:vml" Requires="v">
                <p:oleObj r:id="rId7" imgW="6337352" imgH="3835492" progId="Visio.Drawing.15">
                  <p:embed/>
                </p:oleObj>
              </mc:Choice>
              <mc:Fallback>
                <p:oleObj r:id="rId7" imgW="6337352" imgH="3835492" progId="Visio.Drawing.15">
                  <p:embed/>
                  <p:pic>
                    <p:nvPicPr>
                      <p:cNvPr id="4" name="对象 3">
                        <a:extLst>
                          <a:ext uri="{FF2B5EF4-FFF2-40B4-BE49-F238E27FC236}">
                            <a16:creationId xmlns:a16="http://schemas.microsoft.com/office/drawing/2014/main" id="{1EF96AFC-EAFA-4179-A797-3821FC9848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75657" y="1744012"/>
                        <a:ext cx="5136950" cy="3113404"/>
                      </a:xfrm>
                      <a:prstGeom prst="rect">
                        <a:avLst/>
                      </a:prstGeom>
                      <a:noFill/>
                    </p:spPr>
                  </p:pic>
                </p:oleObj>
              </mc:Fallback>
            </mc:AlternateContent>
          </a:graphicData>
        </a:graphic>
      </p:graphicFrame>
      <p:graphicFrame>
        <p:nvGraphicFramePr>
          <p:cNvPr id="17" name="对象 16">
            <a:extLst>
              <a:ext uri="{FF2B5EF4-FFF2-40B4-BE49-F238E27FC236}">
                <a16:creationId xmlns:a16="http://schemas.microsoft.com/office/drawing/2014/main" id="{88203DF3-5CA8-45FD-B0FE-AA4B94FC71A5}"/>
              </a:ext>
            </a:extLst>
          </p:cNvPr>
          <p:cNvGraphicFramePr>
            <a:graphicFrameLocks noChangeAspect="1"/>
          </p:cNvGraphicFramePr>
          <p:nvPr>
            <p:extLst>
              <p:ext uri="{D42A27DB-BD31-4B8C-83A1-F6EECF244321}">
                <p14:modId xmlns:p14="http://schemas.microsoft.com/office/powerpoint/2010/main" val="3556573323"/>
              </p:ext>
            </p:extLst>
          </p:nvPr>
        </p:nvGraphicFramePr>
        <p:xfrm>
          <a:off x="597770" y="5871287"/>
          <a:ext cx="3542096" cy="587525"/>
        </p:xfrm>
        <a:graphic>
          <a:graphicData uri="http://schemas.openxmlformats.org/presentationml/2006/ole">
            <mc:AlternateContent xmlns:mc="http://schemas.openxmlformats.org/markup-compatibility/2006">
              <mc:Choice xmlns:v="urn:schemas-microsoft-com:vml" Requires="v">
                <p:oleObj name="Equation" r:id="rId9" imgW="1993900" imgH="330200" progId="Equation.DSMT4">
                  <p:embed/>
                </p:oleObj>
              </mc:Choice>
              <mc:Fallback>
                <p:oleObj name="Equation" r:id="rId9" imgW="1993900" imgH="330200" progId="Equation.DSMT4">
                  <p:embed/>
                  <p:pic>
                    <p:nvPicPr>
                      <p:cNvPr id="6" name="对象 5">
                        <a:extLst>
                          <a:ext uri="{FF2B5EF4-FFF2-40B4-BE49-F238E27FC236}">
                            <a16:creationId xmlns:a16="http://schemas.microsoft.com/office/drawing/2014/main" id="{76938A71-857E-4B3F-9F10-86306D4706A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7770" y="5871287"/>
                        <a:ext cx="3542096" cy="587525"/>
                      </a:xfrm>
                      <a:prstGeom prst="rect">
                        <a:avLst/>
                      </a:prstGeom>
                      <a:noFill/>
                      <a:ln>
                        <a:solidFill>
                          <a:srgbClr val="FF0000"/>
                        </a:solidFill>
                      </a:ln>
                    </p:spPr>
                  </p:pic>
                </p:oleObj>
              </mc:Fallback>
            </mc:AlternateContent>
          </a:graphicData>
        </a:graphic>
      </p:graphicFrame>
      <p:pic>
        <p:nvPicPr>
          <p:cNvPr id="18" name="图片 17">
            <a:extLst>
              <a:ext uri="{FF2B5EF4-FFF2-40B4-BE49-F238E27FC236}">
                <a16:creationId xmlns:a16="http://schemas.microsoft.com/office/drawing/2014/main" id="{F756AF2E-CC2E-4859-B2DE-631630BFF87C}"/>
              </a:ext>
            </a:extLst>
          </p:cNvPr>
          <p:cNvPicPr>
            <a:picLocks noChangeAspect="1"/>
          </p:cNvPicPr>
          <p:nvPr/>
        </p:nvPicPr>
        <p:blipFill>
          <a:blip r:embed="rId11"/>
          <a:stretch>
            <a:fillRect/>
          </a:stretch>
        </p:blipFill>
        <p:spPr>
          <a:xfrm>
            <a:off x="4577015" y="5581426"/>
            <a:ext cx="4243650" cy="1147873"/>
          </a:xfrm>
          <a:prstGeom prst="rect">
            <a:avLst/>
          </a:prstGeom>
        </p:spPr>
      </p:pic>
      <p:sp>
        <p:nvSpPr>
          <p:cNvPr id="19" name="文本框 18">
            <a:extLst>
              <a:ext uri="{FF2B5EF4-FFF2-40B4-BE49-F238E27FC236}">
                <a16:creationId xmlns:a16="http://schemas.microsoft.com/office/drawing/2014/main" id="{46E15C28-E226-4082-A14B-F215A0BA78C6}"/>
              </a:ext>
            </a:extLst>
          </p:cNvPr>
          <p:cNvSpPr txBox="1"/>
          <p:nvPr/>
        </p:nvSpPr>
        <p:spPr>
          <a:xfrm>
            <a:off x="5515470" y="4120729"/>
            <a:ext cx="2323711" cy="499624"/>
          </a:xfrm>
          <a:prstGeom prst="rect">
            <a:avLst/>
          </a:prstGeom>
          <a:noFill/>
        </p:spPr>
        <p:txBody>
          <a:bodyPr wrap="square" rtlCol="0">
            <a:spAutoFit/>
          </a:bodyPr>
          <a:lstStyle>
            <a:defPPr>
              <a:defRPr lang="zh-CN"/>
            </a:defPPr>
            <a:lvl1pPr algn="ctr">
              <a:lnSpc>
                <a:spcPct val="150000"/>
              </a:lnSpc>
              <a:defRPr sz="2000">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b="1" dirty="0"/>
              <a:t>时钟误差来源分析</a:t>
            </a:r>
          </a:p>
        </p:txBody>
      </p:sp>
      <p:sp>
        <p:nvSpPr>
          <p:cNvPr id="4" name="矩形 3">
            <a:extLst>
              <a:ext uri="{FF2B5EF4-FFF2-40B4-BE49-F238E27FC236}">
                <a16:creationId xmlns:a16="http://schemas.microsoft.com/office/drawing/2014/main" id="{F652444C-F012-4385-B12F-F5488A2199CC}"/>
              </a:ext>
            </a:extLst>
          </p:cNvPr>
          <p:cNvSpPr/>
          <p:nvPr/>
        </p:nvSpPr>
        <p:spPr>
          <a:xfrm>
            <a:off x="4685016" y="2928153"/>
            <a:ext cx="2732735" cy="5753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494422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06BEED44-8F3A-4944-AFAB-18835FF5F99D}"/>
              </a:ext>
            </a:extLst>
          </p:cNvPr>
          <p:cNvPicPr>
            <a:picLocks noChangeAspect="1"/>
          </p:cNvPicPr>
          <p:nvPr/>
        </p:nvPicPr>
        <p:blipFill>
          <a:blip r:embed="rId3"/>
          <a:stretch>
            <a:fillRect/>
          </a:stretch>
        </p:blipFill>
        <p:spPr>
          <a:xfrm>
            <a:off x="597366" y="5264317"/>
            <a:ext cx="2707014" cy="1309419"/>
          </a:xfrm>
          <a:prstGeom prst="rect">
            <a:avLst/>
          </a:prstGeom>
        </p:spPr>
      </p:pic>
      <p:sp>
        <p:nvSpPr>
          <p:cNvPr id="13" name="矩形 12">
            <a:extLst>
              <a:ext uri="{FF2B5EF4-FFF2-40B4-BE49-F238E27FC236}">
                <a16:creationId xmlns:a16="http://schemas.microsoft.com/office/drawing/2014/main" id="{BBB4F770-B0B9-4ECA-97B0-3A097BBF84CE}"/>
              </a:ext>
            </a:extLst>
          </p:cNvPr>
          <p:cNvSpPr/>
          <p:nvPr/>
        </p:nvSpPr>
        <p:spPr>
          <a:xfrm>
            <a:off x="249349" y="857654"/>
            <a:ext cx="7981672"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复杂场景下含传输时延补偿的时钟建模研究</a:t>
            </a:r>
          </a:p>
        </p:txBody>
      </p:sp>
      <p:graphicFrame>
        <p:nvGraphicFramePr>
          <p:cNvPr id="2" name="表格 1">
            <a:extLst>
              <a:ext uri="{FF2B5EF4-FFF2-40B4-BE49-F238E27FC236}">
                <a16:creationId xmlns:a16="http://schemas.microsoft.com/office/drawing/2014/main" id="{16B1AE45-30EB-48EF-B100-32DD5B2A2713}"/>
              </a:ext>
            </a:extLst>
          </p:cNvPr>
          <p:cNvGraphicFramePr>
            <a:graphicFrameLocks noGrp="1"/>
          </p:cNvGraphicFramePr>
          <p:nvPr>
            <p:extLst>
              <p:ext uri="{D42A27DB-BD31-4B8C-83A1-F6EECF244321}">
                <p14:modId xmlns:p14="http://schemas.microsoft.com/office/powerpoint/2010/main" val="2364785502"/>
              </p:ext>
            </p:extLst>
          </p:nvPr>
        </p:nvGraphicFramePr>
        <p:xfrm>
          <a:off x="423057" y="2217108"/>
          <a:ext cx="8297885" cy="2258060"/>
        </p:xfrm>
        <a:graphic>
          <a:graphicData uri="http://schemas.openxmlformats.org/drawingml/2006/table">
            <a:tbl>
              <a:tblPr>
                <a:tableStyleId>{74C1A8A3-306A-4EB7-A6B1-4F7E0EB9C5D6}</a:tableStyleId>
              </a:tblPr>
              <a:tblGrid>
                <a:gridCol w="1532964">
                  <a:extLst>
                    <a:ext uri="{9D8B030D-6E8A-4147-A177-3AD203B41FA5}">
                      <a16:colId xmlns:a16="http://schemas.microsoft.com/office/drawing/2014/main" val="1498046226"/>
                    </a:ext>
                  </a:extLst>
                </a:gridCol>
                <a:gridCol w="2080330">
                  <a:extLst>
                    <a:ext uri="{9D8B030D-6E8A-4147-A177-3AD203B41FA5}">
                      <a16:colId xmlns:a16="http://schemas.microsoft.com/office/drawing/2014/main" val="316401922"/>
                    </a:ext>
                  </a:extLst>
                </a:gridCol>
                <a:gridCol w="1636580">
                  <a:extLst>
                    <a:ext uri="{9D8B030D-6E8A-4147-A177-3AD203B41FA5}">
                      <a16:colId xmlns:a16="http://schemas.microsoft.com/office/drawing/2014/main" val="3418319536"/>
                    </a:ext>
                  </a:extLst>
                </a:gridCol>
                <a:gridCol w="3048011">
                  <a:extLst>
                    <a:ext uri="{9D8B030D-6E8A-4147-A177-3AD203B41FA5}">
                      <a16:colId xmlns:a16="http://schemas.microsoft.com/office/drawing/2014/main" val="2083861871"/>
                    </a:ext>
                  </a:extLst>
                </a:gridCol>
              </a:tblGrid>
              <a:tr h="0">
                <a:tc>
                  <a:txBody>
                    <a:bodyPr/>
                    <a:lstStyle/>
                    <a:p>
                      <a:pPr algn="ctr">
                        <a:lnSpc>
                          <a:spcPct val="150000"/>
                        </a:lnSpc>
                        <a:spcAft>
                          <a:spcPts val="600"/>
                        </a:spcAft>
                      </a:pPr>
                      <a:r>
                        <a:rPr 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rPr>
                        <a:t>影响因素</a:t>
                      </a: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lnSpc>
                          <a:spcPct val="150000"/>
                        </a:lnSpc>
                        <a:spcAft>
                          <a:spcPts val="600"/>
                        </a:spcAft>
                      </a:pPr>
                      <a:r>
                        <a:rPr 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rPr>
                        <a:t>数量级</a:t>
                      </a: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lnSpc>
                          <a:spcPct val="150000"/>
                        </a:lnSpc>
                        <a:spcAft>
                          <a:spcPts val="600"/>
                        </a:spcAft>
                      </a:pPr>
                      <a:r>
                        <a:rPr 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rPr>
                        <a:t>影响程度</a:t>
                      </a: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lnSpc>
                          <a:spcPct val="150000"/>
                        </a:lnSpc>
                        <a:spcAft>
                          <a:spcPts val="600"/>
                        </a:spcAft>
                      </a:pPr>
                      <a:r>
                        <a:rPr 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rPr>
                        <a:t>解决方案</a:t>
                      </a: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2015351"/>
                  </a:ext>
                </a:extLst>
              </a:tr>
              <a:tr h="259715">
                <a:tc>
                  <a:txBody>
                    <a:bodyPr/>
                    <a:lstStyle/>
                    <a:p>
                      <a:pPr algn="ctr">
                        <a:lnSpc>
                          <a:spcPct val="150000"/>
                        </a:lnSpc>
                      </a:pPr>
                      <a:r>
                        <a:rPr 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温度</a:t>
                      </a:r>
                      <a:r>
                        <a:rPr lang="zh-CN" altLang="en-US"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变化</a:t>
                      </a:r>
                      <a:endParaRPr 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10ppm</a:t>
                      </a:r>
                      <a:endPar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大</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建立晶振温度</a:t>
                      </a:r>
                      <a:r>
                        <a:rPr 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频率模型</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7829724"/>
                  </a:ext>
                </a:extLst>
              </a:tr>
              <a:tr h="259715">
                <a:tc>
                  <a:txBody>
                    <a:bodyPr/>
                    <a:lstStyle/>
                    <a:p>
                      <a:pPr algn="ctr">
                        <a:lnSpc>
                          <a:spcPct val="150000"/>
                        </a:lnSpc>
                      </a:pPr>
                      <a:r>
                        <a:rPr 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晶振标称偏差</a:t>
                      </a:r>
                    </a:p>
                  </a:txBody>
                  <a:tcPr marL="68580" marR="68580" marT="0" marB="0" anchor="ctr">
                    <a:lnT w="12700" cap="flat" cmpd="sng" algn="ctr">
                      <a:noFill/>
                      <a:prstDash val="solid"/>
                      <a:round/>
                      <a:headEnd type="none" w="med" len="med"/>
                      <a:tailEnd type="none" w="med" len="med"/>
                    </a:lnT>
                  </a:tcPr>
                </a:tc>
                <a:tc>
                  <a:txBody>
                    <a:bodyPr/>
                    <a:lstStyle/>
                    <a:p>
                      <a:pPr algn="ctr">
                        <a:lnSpc>
                          <a:spcPct val="150000"/>
                        </a:lnSpc>
                      </a:pPr>
                      <a:r>
                        <a:rPr 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&lt;25ppm</a:t>
                      </a:r>
                      <a:endPar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noFill/>
                      <a:prstDash val="solid"/>
                      <a:round/>
                      <a:headEnd type="none" w="med" len="med"/>
                      <a:tailEnd type="none" w="med" len="med"/>
                    </a:lnT>
                  </a:tcPr>
                </a:tc>
                <a:tc>
                  <a:txBody>
                    <a:bodyPr/>
                    <a:lstStyle/>
                    <a:p>
                      <a:pPr algn="ctr">
                        <a:lnSpc>
                          <a:spcPct val="150000"/>
                        </a:lnSpc>
                      </a:pPr>
                      <a:r>
                        <a:rPr 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大</a:t>
                      </a:r>
                    </a:p>
                  </a:txBody>
                  <a:tcPr marL="68580" marR="68580" marT="0" marB="0" anchor="ctr">
                    <a:lnT w="12700" cap="flat" cmpd="sng" algn="ctr">
                      <a:noFill/>
                      <a:prstDash val="solid"/>
                      <a:round/>
                      <a:headEnd type="none" w="med" len="med"/>
                      <a:tailEnd type="none" w="med" len="med"/>
                    </a:lnT>
                  </a:tcPr>
                </a:tc>
                <a:tc>
                  <a:txBody>
                    <a:bodyPr/>
                    <a:lstStyle/>
                    <a:p>
                      <a:pPr algn="ctr">
                        <a:lnSpc>
                          <a:spcPct val="150000"/>
                        </a:lnSpc>
                      </a:pP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固定值，在模型上补偿 </a:t>
                      </a:r>
                    </a:p>
                  </a:txBody>
                  <a:tcPr marL="68580" marR="68580" marT="0" marB="0" anchor="ctr">
                    <a:lnT w="12700" cap="flat" cmpd="sng" algn="ctr">
                      <a:noFill/>
                      <a:prstDash val="solid"/>
                      <a:round/>
                      <a:headEnd type="none" w="med" len="med"/>
                      <a:tailEnd type="none" w="med" len="med"/>
                    </a:lnT>
                  </a:tcPr>
                </a:tc>
                <a:extLst>
                  <a:ext uri="{0D108BD9-81ED-4DB2-BD59-A6C34878D82A}">
                    <a16:rowId xmlns:a16="http://schemas.microsoft.com/office/drawing/2014/main" val="890855076"/>
                  </a:ext>
                </a:extLst>
              </a:tr>
              <a:tr h="259715">
                <a:tc>
                  <a:txBody>
                    <a:bodyPr/>
                    <a:lstStyle/>
                    <a:p>
                      <a:pPr algn="ctr">
                        <a:lnSpc>
                          <a:spcPct val="150000"/>
                        </a:lnSpc>
                      </a:pP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晶振老化</a:t>
                      </a: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25℃</a:t>
                      </a: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时</a:t>
                      </a:r>
                      <a:r>
                        <a:rPr 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&lt;1ppm/</a:t>
                      </a: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年</a:t>
                      </a:r>
                    </a:p>
                  </a:txBody>
                  <a:tcPr marL="68580" marR="68580" marT="0" marB="0" anchor="ctr"/>
                </a:tc>
                <a:tc>
                  <a:txBody>
                    <a:bodyPr/>
                    <a:lstStyle/>
                    <a:p>
                      <a:pPr algn="ctr">
                        <a:lnSpc>
                          <a:spcPct val="150000"/>
                        </a:lnSpc>
                      </a:pP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小</a:t>
                      </a:r>
                    </a:p>
                  </a:txBody>
                  <a:tcPr marL="68580" marR="68580" marT="0" marB="0" anchor="ctr"/>
                </a:tc>
                <a:tc>
                  <a:txBody>
                    <a:bodyPr/>
                    <a:lstStyle/>
                    <a:p>
                      <a:pPr algn="ctr">
                        <a:lnSpc>
                          <a:spcPct val="150000"/>
                        </a:lnSpc>
                      </a:pP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建立晶振老化模型</a:t>
                      </a:r>
                    </a:p>
                  </a:txBody>
                  <a:tcPr marL="68580" marR="68580" marT="0" marB="0" anchor="ctr"/>
                </a:tc>
                <a:extLst>
                  <a:ext uri="{0D108BD9-81ED-4DB2-BD59-A6C34878D82A}">
                    <a16:rowId xmlns:a16="http://schemas.microsoft.com/office/drawing/2014/main" val="2438678116"/>
                  </a:ext>
                </a:extLst>
              </a:tr>
              <a:tr h="259715">
                <a:tc>
                  <a:txBody>
                    <a:bodyPr/>
                    <a:lstStyle/>
                    <a:p>
                      <a:pPr algn="ctr">
                        <a:lnSpc>
                          <a:spcPct val="150000"/>
                        </a:lnSpc>
                      </a:pPr>
                      <a:r>
                        <a:rPr lang="zh-CN" sz="1600" kern="100">
                          <a:effectLst/>
                          <a:latin typeface="Times New Roman" panose="02020603050405020304" pitchFamily="18" charset="0"/>
                          <a:ea typeface="微软雅黑" panose="020B0503020204020204" pitchFamily="34" charset="-122"/>
                          <a:cs typeface="Times New Roman" panose="02020603050405020304" pitchFamily="18" charset="0"/>
                        </a:rPr>
                        <a:t>压力、湿度等</a:t>
                      </a:r>
                    </a:p>
                  </a:txBody>
                  <a:tcPr marL="68580" marR="68580" marT="0" marB="0" anchor="ctr"/>
                </a:tc>
                <a:tc>
                  <a:txBody>
                    <a:bodyPr/>
                    <a:lstStyle/>
                    <a:p>
                      <a:pPr algn="ctr">
                        <a:lnSpc>
                          <a:spcPct val="150000"/>
                        </a:lnSpc>
                      </a:pPr>
                      <a:r>
                        <a:rPr lang="zh-CN" sz="1600" kern="100">
                          <a:effectLst/>
                          <a:latin typeface="Times New Roman" panose="02020603050405020304" pitchFamily="18" charset="0"/>
                          <a:ea typeface="微软雅黑" panose="020B0503020204020204" pitchFamily="34" charset="-122"/>
                          <a:cs typeface="Times New Roman" panose="02020603050405020304" pitchFamily="18" charset="0"/>
                        </a:rPr>
                        <a:t>－</a:t>
                      </a:r>
                    </a:p>
                  </a:txBody>
                  <a:tcPr marL="68580" marR="68580" marT="0" marB="0" anchor="ctr"/>
                </a:tc>
                <a:tc>
                  <a:txBody>
                    <a:bodyPr/>
                    <a:lstStyle/>
                    <a:p>
                      <a:pPr algn="ctr">
                        <a:lnSpc>
                          <a:spcPct val="150000"/>
                        </a:lnSpc>
                      </a:pP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小</a:t>
                      </a:r>
                    </a:p>
                  </a:txBody>
                  <a:tcPr marL="68580" marR="68580" marT="0" marB="0" anchor="ctr"/>
                </a:tc>
                <a:tc>
                  <a:txBody>
                    <a:bodyPr/>
                    <a:lstStyle/>
                    <a:p>
                      <a:pPr algn="ctr">
                        <a:lnSpc>
                          <a:spcPct val="150000"/>
                        </a:lnSpc>
                      </a:pP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晶振封装消除</a:t>
                      </a:r>
                    </a:p>
                  </a:txBody>
                  <a:tcPr marL="68580" marR="68580" marT="0" marB="0" anchor="ctr"/>
                </a:tc>
                <a:extLst>
                  <a:ext uri="{0D108BD9-81ED-4DB2-BD59-A6C34878D82A}">
                    <a16:rowId xmlns:a16="http://schemas.microsoft.com/office/drawing/2014/main" val="4252107575"/>
                  </a:ext>
                </a:extLst>
              </a:tr>
              <a:tr h="259715">
                <a:tc>
                  <a:txBody>
                    <a:bodyPr/>
                    <a:lstStyle/>
                    <a:p>
                      <a:pPr algn="ctr">
                        <a:lnSpc>
                          <a:spcPct val="150000"/>
                        </a:lnSpc>
                      </a:pP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电磁干扰</a:t>
                      </a:r>
                    </a:p>
                  </a:txBody>
                  <a:tcPr marL="68580" marR="68580" marT="0" marB="0" anchor="ctr"/>
                </a:tc>
                <a:tc>
                  <a:txBody>
                    <a:bodyPr/>
                    <a:lstStyle/>
                    <a:p>
                      <a:pPr algn="ctr">
                        <a:lnSpc>
                          <a:spcPct val="150000"/>
                        </a:lnSpc>
                      </a:pPr>
                      <a:r>
                        <a:rPr lang="zh-CN" sz="1600" kern="100">
                          <a:effectLst/>
                          <a:latin typeface="Times New Roman" panose="02020603050405020304" pitchFamily="18" charset="0"/>
                          <a:ea typeface="微软雅黑" panose="020B0503020204020204" pitchFamily="34" charset="-122"/>
                          <a:cs typeface="Times New Roman" panose="02020603050405020304" pitchFamily="18" charset="0"/>
                        </a:rPr>
                        <a:t>－</a:t>
                      </a:r>
                    </a:p>
                  </a:txBody>
                  <a:tcPr marL="68580" marR="68580" marT="0" marB="0" anchor="ctr"/>
                </a:tc>
                <a:tc>
                  <a:txBody>
                    <a:bodyPr/>
                    <a:lstStyle/>
                    <a:p>
                      <a:pPr algn="ctr">
                        <a:lnSpc>
                          <a:spcPct val="150000"/>
                        </a:lnSpc>
                      </a:pPr>
                      <a:r>
                        <a:rPr lang="zh-CN" sz="1600" kern="100">
                          <a:effectLst/>
                          <a:latin typeface="Times New Roman" panose="02020603050405020304" pitchFamily="18" charset="0"/>
                          <a:ea typeface="微软雅黑" panose="020B0503020204020204" pitchFamily="34" charset="-122"/>
                          <a:cs typeface="Times New Roman" panose="02020603050405020304" pitchFamily="18" charset="0"/>
                        </a:rPr>
                        <a:t>小</a:t>
                      </a:r>
                    </a:p>
                  </a:txBody>
                  <a:tcPr marL="68580" marR="68580" marT="0" marB="0" anchor="ctr"/>
                </a:tc>
                <a:tc>
                  <a:txBody>
                    <a:bodyPr/>
                    <a:lstStyle/>
                    <a:p>
                      <a:pPr algn="ctr">
                        <a:lnSpc>
                          <a:spcPct val="150000"/>
                        </a:lnSpc>
                      </a:pP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有线通信近似</a:t>
                      </a:r>
                      <a:r>
                        <a:rPr lang="zh-CN" alt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无</a:t>
                      </a: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电磁干扰</a:t>
                      </a:r>
                    </a:p>
                  </a:txBody>
                  <a:tcPr marL="68580" marR="68580" marT="0" marB="0" anchor="ctr"/>
                </a:tc>
                <a:extLst>
                  <a:ext uri="{0D108BD9-81ED-4DB2-BD59-A6C34878D82A}">
                    <a16:rowId xmlns:a16="http://schemas.microsoft.com/office/drawing/2014/main" val="553993037"/>
                  </a:ext>
                </a:extLst>
              </a:tr>
              <a:tr h="259715">
                <a:tc>
                  <a:txBody>
                    <a:bodyPr/>
                    <a:lstStyle/>
                    <a:p>
                      <a:pPr algn="ctr">
                        <a:lnSpc>
                          <a:spcPct val="150000"/>
                        </a:lnSpc>
                      </a:pP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多径效应</a:t>
                      </a:r>
                    </a:p>
                  </a:txBody>
                  <a:tcPr marL="68580" marR="68580" marT="0" marB="0" anchor="ctr"/>
                </a:tc>
                <a:tc>
                  <a:txBody>
                    <a:bodyPr/>
                    <a:lstStyle/>
                    <a:p>
                      <a:pPr algn="ctr">
                        <a:lnSpc>
                          <a:spcPct val="150000"/>
                        </a:lnSpc>
                      </a:pPr>
                      <a:r>
                        <a:rPr lang="zh-CN" sz="1600" kern="100">
                          <a:effectLst/>
                          <a:latin typeface="Times New Roman" panose="02020603050405020304" pitchFamily="18" charset="0"/>
                          <a:ea typeface="微软雅黑" panose="020B0503020204020204" pitchFamily="34" charset="-122"/>
                          <a:cs typeface="Times New Roman" panose="02020603050405020304" pitchFamily="18" charset="0"/>
                        </a:rPr>
                        <a:t>－</a:t>
                      </a:r>
                    </a:p>
                  </a:txBody>
                  <a:tcPr marL="68580" marR="68580" marT="0" marB="0" anchor="ctr"/>
                </a:tc>
                <a:tc>
                  <a:txBody>
                    <a:bodyPr/>
                    <a:lstStyle/>
                    <a:p>
                      <a:pPr algn="ctr">
                        <a:lnSpc>
                          <a:spcPct val="150000"/>
                        </a:lnSpc>
                      </a:pP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小</a:t>
                      </a:r>
                    </a:p>
                  </a:txBody>
                  <a:tcPr marL="68580" marR="68580" marT="0" marB="0" anchor="ctr"/>
                </a:tc>
                <a:tc>
                  <a:txBody>
                    <a:bodyPr/>
                    <a:lstStyle/>
                    <a:p>
                      <a:pPr algn="ctr">
                        <a:lnSpc>
                          <a:spcPct val="150000"/>
                        </a:lnSpc>
                      </a:pP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有线通信近似</a:t>
                      </a:r>
                      <a:r>
                        <a:rPr lang="zh-CN" alt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无</a:t>
                      </a: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多径效应</a:t>
                      </a:r>
                    </a:p>
                  </a:txBody>
                  <a:tcPr marL="68580" marR="68580" marT="0" marB="0" anchor="ctr"/>
                </a:tc>
                <a:extLst>
                  <a:ext uri="{0D108BD9-81ED-4DB2-BD59-A6C34878D82A}">
                    <a16:rowId xmlns:a16="http://schemas.microsoft.com/office/drawing/2014/main" val="999206839"/>
                  </a:ext>
                </a:extLst>
              </a:tr>
            </a:tbl>
          </a:graphicData>
        </a:graphic>
      </p:graphicFrame>
      <p:sp>
        <p:nvSpPr>
          <p:cNvPr id="7" name="文本框 6">
            <a:extLst>
              <a:ext uri="{FF2B5EF4-FFF2-40B4-BE49-F238E27FC236}">
                <a16:creationId xmlns:a16="http://schemas.microsoft.com/office/drawing/2014/main" id="{EA669832-452A-49B1-AAEF-A75628682CBF}"/>
              </a:ext>
            </a:extLst>
          </p:cNvPr>
          <p:cNvSpPr txBox="1"/>
          <p:nvPr/>
        </p:nvSpPr>
        <p:spPr>
          <a:xfrm>
            <a:off x="2286000" y="1753148"/>
            <a:ext cx="4572000" cy="369332"/>
          </a:xfrm>
          <a:prstGeom prst="rect">
            <a:avLst/>
          </a:prstGeom>
        </p:spPr>
        <p:txBody>
          <a:bodyPr wrap="square">
            <a:spAutoFit/>
          </a:bodyPr>
          <a:lstStyle>
            <a:defPPr>
              <a:defRPr lang="zh-CN"/>
            </a:defPPr>
            <a:lvl1pPr algn="ctr">
              <a:defRPr b="1" kern="100">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dirty="0"/>
              <a:t>不同因素对晶振频率运行影响</a:t>
            </a:r>
          </a:p>
        </p:txBody>
      </p:sp>
      <p:graphicFrame>
        <p:nvGraphicFramePr>
          <p:cNvPr id="11" name="对象 10">
            <a:extLst>
              <a:ext uri="{FF2B5EF4-FFF2-40B4-BE49-F238E27FC236}">
                <a16:creationId xmlns:a16="http://schemas.microsoft.com/office/drawing/2014/main" id="{C5B54445-1BEA-4392-AA20-576EFD06C114}"/>
              </a:ext>
            </a:extLst>
          </p:cNvPr>
          <p:cNvGraphicFramePr>
            <a:graphicFrameLocks noChangeAspect="1"/>
          </p:cNvGraphicFramePr>
          <p:nvPr>
            <p:extLst>
              <p:ext uri="{D42A27DB-BD31-4B8C-83A1-F6EECF244321}">
                <p14:modId xmlns:p14="http://schemas.microsoft.com/office/powerpoint/2010/main" val="3068201753"/>
              </p:ext>
            </p:extLst>
          </p:nvPr>
        </p:nvGraphicFramePr>
        <p:xfrm>
          <a:off x="1720322" y="4765256"/>
          <a:ext cx="2302984" cy="389896"/>
        </p:xfrm>
        <a:graphic>
          <a:graphicData uri="http://schemas.openxmlformats.org/presentationml/2006/ole">
            <mc:AlternateContent xmlns:mc="http://schemas.openxmlformats.org/markup-compatibility/2006">
              <mc:Choice xmlns:v="urn:schemas-microsoft-com:vml" Requires="v">
                <p:oleObj name="Equation" r:id="rId4" imgW="1409088" imgH="241195" progId="Equation.DSMT4">
                  <p:embed/>
                </p:oleObj>
              </mc:Choice>
              <mc:Fallback>
                <p:oleObj name="Equation" r:id="rId4" imgW="1409088" imgH="241195"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0322" y="4765256"/>
                        <a:ext cx="2302984" cy="389896"/>
                      </a:xfrm>
                      <a:prstGeom prst="rect">
                        <a:avLst/>
                      </a:prstGeom>
                      <a:noFill/>
                    </p:spPr>
                  </p:pic>
                </p:oleObj>
              </mc:Fallback>
            </mc:AlternateContent>
          </a:graphicData>
        </a:graphic>
      </p:graphicFrame>
      <p:sp>
        <p:nvSpPr>
          <p:cNvPr id="18" name="矩形 17">
            <a:extLst>
              <a:ext uri="{FF2B5EF4-FFF2-40B4-BE49-F238E27FC236}">
                <a16:creationId xmlns:a16="http://schemas.microsoft.com/office/drawing/2014/main" id="{6C523B53-C756-4D0C-AC9C-09119ABE7CBF}"/>
              </a:ext>
            </a:extLst>
          </p:cNvPr>
          <p:cNvSpPr/>
          <p:nvPr/>
        </p:nvSpPr>
        <p:spPr>
          <a:xfrm>
            <a:off x="502597" y="4765256"/>
            <a:ext cx="1217725" cy="369332"/>
          </a:xfrm>
          <a:prstGeom prst="rect">
            <a:avLst/>
          </a:prstGeom>
        </p:spPr>
        <p:txBody>
          <a:bodyPr wrap="square">
            <a:spAutoFit/>
          </a:bodyPr>
          <a:lstStyle/>
          <a:p>
            <a:r>
              <a:rPr lang="zh-CN" altLang="en-US" b="1" kern="100" dirty="0">
                <a:solidFill>
                  <a:srgbClr val="C00000"/>
                </a:solidFill>
                <a:latin typeface="微软雅黑" panose="020B0503020204020204" pitchFamily="34" charset="-122"/>
                <a:ea typeface="微软雅黑" panose="020B0503020204020204" pitchFamily="34" charset="-122"/>
              </a:rPr>
              <a:t>温度变化</a:t>
            </a:r>
            <a:r>
              <a:rPr lang="zh-CN" altLang="en-US" kern="100" dirty="0">
                <a:latin typeface="微软雅黑" panose="020B0503020204020204" pitchFamily="34" charset="-122"/>
                <a:ea typeface="微软雅黑" panose="020B0503020204020204" pitchFamily="34" charset="-122"/>
              </a:rPr>
              <a:t>：</a:t>
            </a:r>
          </a:p>
        </p:txBody>
      </p:sp>
      <p:graphicFrame>
        <p:nvGraphicFramePr>
          <p:cNvPr id="5" name="对象 4">
            <a:extLst>
              <a:ext uri="{FF2B5EF4-FFF2-40B4-BE49-F238E27FC236}">
                <a16:creationId xmlns:a16="http://schemas.microsoft.com/office/drawing/2014/main" id="{E533E728-57A7-4CFF-9487-E049EB2903A3}"/>
              </a:ext>
            </a:extLst>
          </p:cNvPr>
          <p:cNvGraphicFramePr>
            <a:graphicFrameLocks noChangeAspect="1"/>
          </p:cNvGraphicFramePr>
          <p:nvPr>
            <p:extLst>
              <p:ext uri="{D42A27DB-BD31-4B8C-83A1-F6EECF244321}">
                <p14:modId xmlns:p14="http://schemas.microsoft.com/office/powerpoint/2010/main" val="2533910855"/>
              </p:ext>
            </p:extLst>
          </p:nvPr>
        </p:nvGraphicFramePr>
        <p:xfrm>
          <a:off x="4499358" y="6085059"/>
          <a:ext cx="3721464" cy="488677"/>
        </p:xfrm>
        <a:graphic>
          <a:graphicData uri="http://schemas.openxmlformats.org/presentationml/2006/ole">
            <mc:AlternateContent xmlns:mc="http://schemas.openxmlformats.org/markup-compatibility/2006">
              <mc:Choice xmlns:v="urn:schemas-microsoft-com:vml" Requires="v">
                <p:oleObj name="Equation" r:id="rId6" imgW="2514600" imgH="330120" progId="Equation.DSMT4">
                  <p:embed/>
                </p:oleObj>
              </mc:Choice>
              <mc:Fallback>
                <p:oleObj name="Equation" r:id="rId6" imgW="2514600" imgH="330120" progId="Equation.DSMT4">
                  <p:embed/>
                  <p:pic>
                    <p:nvPicPr>
                      <p:cNvPr id="0" name=""/>
                      <p:cNvPicPr/>
                      <p:nvPr/>
                    </p:nvPicPr>
                    <p:blipFill>
                      <a:blip r:embed="rId7"/>
                      <a:stretch>
                        <a:fillRect/>
                      </a:stretch>
                    </p:blipFill>
                    <p:spPr>
                      <a:xfrm>
                        <a:off x="4499358" y="6085059"/>
                        <a:ext cx="3721464" cy="488677"/>
                      </a:xfrm>
                      <a:prstGeom prst="rect">
                        <a:avLst/>
                      </a:prstGeom>
                      <a:ln w="19050">
                        <a:noFill/>
                      </a:ln>
                    </p:spPr>
                  </p:pic>
                </p:oleObj>
              </mc:Fallback>
            </mc:AlternateContent>
          </a:graphicData>
        </a:graphic>
      </p:graphicFrame>
      <p:sp>
        <p:nvSpPr>
          <p:cNvPr id="19" name="矩形 18">
            <a:extLst>
              <a:ext uri="{FF2B5EF4-FFF2-40B4-BE49-F238E27FC236}">
                <a16:creationId xmlns:a16="http://schemas.microsoft.com/office/drawing/2014/main" id="{9C110EE1-FEC1-44D5-97C9-F73C3C46DD46}"/>
              </a:ext>
            </a:extLst>
          </p:cNvPr>
          <p:cNvSpPr/>
          <p:nvPr/>
        </p:nvSpPr>
        <p:spPr>
          <a:xfrm>
            <a:off x="4401376" y="4808735"/>
            <a:ext cx="1884863" cy="369332"/>
          </a:xfrm>
          <a:prstGeom prst="rect">
            <a:avLst/>
          </a:prstGeom>
        </p:spPr>
        <p:txBody>
          <a:bodyPr wrap="square">
            <a:spAutoFit/>
          </a:bodyPr>
          <a:lstStyle/>
          <a:p>
            <a:r>
              <a:rPr lang="zh-CN" altLang="en-US" b="1" kern="100" dirty="0">
                <a:solidFill>
                  <a:srgbClr val="C00000"/>
                </a:solidFill>
                <a:latin typeface="微软雅黑" panose="020B0503020204020204" pitchFamily="34" charset="-122"/>
                <a:ea typeface="微软雅黑" panose="020B0503020204020204" pitchFamily="34" charset="-122"/>
              </a:rPr>
              <a:t>晶振标称偏差</a:t>
            </a:r>
            <a:r>
              <a:rPr lang="en-US" altLang="zh-CN" kern="100" dirty="0">
                <a:latin typeface="微软雅黑" panose="020B0503020204020204" pitchFamily="34" charset="-122"/>
                <a:ea typeface="微软雅黑" panose="020B0503020204020204" pitchFamily="34" charset="-122"/>
              </a:rPr>
              <a:t>:</a:t>
            </a:r>
            <a:endParaRPr lang="zh-CN" altLang="en-US" kern="100" dirty="0">
              <a:latin typeface="微软雅黑" panose="020B0503020204020204" pitchFamily="34" charset="-122"/>
              <a:ea typeface="微软雅黑" panose="020B0503020204020204" pitchFamily="34" charset="-122"/>
            </a:endParaRPr>
          </a:p>
        </p:txBody>
      </p:sp>
      <p:graphicFrame>
        <p:nvGraphicFramePr>
          <p:cNvPr id="6" name="对象 5">
            <a:extLst>
              <a:ext uri="{FF2B5EF4-FFF2-40B4-BE49-F238E27FC236}">
                <a16:creationId xmlns:a16="http://schemas.microsoft.com/office/drawing/2014/main" id="{DDF81C02-D76D-490B-8704-AC3EF21BD460}"/>
              </a:ext>
            </a:extLst>
          </p:cNvPr>
          <p:cNvGraphicFramePr>
            <a:graphicFrameLocks noChangeAspect="1"/>
          </p:cNvGraphicFramePr>
          <p:nvPr>
            <p:extLst>
              <p:ext uri="{D42A27DB-BD31-4B8C-83A1-F6EECF244321}">
                <p14:modId xmlns:p14="http://schemas.microsoft.com/office/powerpoint/2010/main" val="4106620972"/>
              </p:ext>
            </p:extLst>
          </p:nvPr>
        </p:nvGraphicFramePr>
        <p:xfrm>
          <a:off x="5951510" y="4778342"/>
          <a:ext cx="310128" cy="465191"/>
        </p:xfrm>
        <a:graphic>
          <a:graphicData uri="http://schemas.openxmlformats.org/presentationml/2006/ole">
            <mc:AlternateContent xmlns:mc="http://schemas.openxmlformats.org/markup-compatibility/2006">
              <mc:Choice xmlns:v="urn:schemas-microsoft-com:vml" Requires="v">
                <p:oleObj name="Equation" r:id="rId8" imgW="152280" imgH="228600" progId="Equation.DSMT4">
                  <p:embed/>
                </p:oleObj>
              </mc:Choice>
              <mc:Fallback>
                <p:oleObj name="Equation" r:id="rId8" imgW="152280" imgH="228600" progId="Equation.DSMT4">
                  <p:embed/>
                  <p:pic>
                    <p:nvPicPr>
                      <p:cNvPr id="0" name=""/>
                      <p:cNvPicPr/>
                      <p:nvPr/>
                    </p:nvPicPr>
                    <p:blipFill>
                      <a:blip r:embed="rId9"/>
                      <a:stretch>
                        <a:fillRect/>
                      </a:stretch>
                    </p:blipFill>
                    <p:spPr>
                      <a:xfrm>
                        <a:off x="5951510" y="4778342"/>
                        <a:ext cx="310128" cy="465191"/>
                      </a:xfrm>
                      <a:prstGeom prst="rect">
                        <a:avLst/>
                      </a:prstGeom>
                    </p:spPr>
                  </p:pic>
                </p:oleObj>
              </mc:Fallback>
            </mc:AlternateContent>
          </a:graphicData>
        </a:graphic>
      </p:graphicFrame>
      <p:sp>
        <p:nvSpPr>
          <p:cNvPr id="20" name="矩形 19">
            <a:extLst>
              <a:ext uri="{FF2B5EF4-FFF2-40B4-BE49-F238E27FC236}">
                <a16:creationId xmlns:a16="http://schemas.microsoft.com/office/drawing/2014/main" id="{456E327B-F8AD-4B1A-B0CA-54A0595541F2}"/>
              </a:ext>
            </a:extLst>
          </p:cNvPr>
          <p:cNvSpPr/>
          <p:nvPr/>
        </p:nvSpPr>
        <p:spPr>
          <a:xfrm>
            <a:off x="4401376" y="5272695"/>
            <a:ext cx="4850642" cy="646331"/>
          </a:xfrm>
          <a:prstGeom prst="rect">
            <a:avLst/>
          </a:prstGeom>
        </p:spPr>
        <p:txBody>
          <a:bodyPr wrap="square">
            <a:spAutoFit/>
          </a:bodyPr>
          <a:lstStyle/>
          <a:p>
            <a:r>
              <a:rPr lang="zh-CN" altLang="en-US" kern="100" dirty="0">
                <a:latin typeface="微软雅黑" panose="020B0503020204020204" pitchFamily="34" charset="-122"/>
                <a:ea typeface="微软雅黑" panose="020B0503020204020204" pitchFamily="34" charset="-122"/>
              </a:rPr>
              <a:t>将</a:t>
            </a:r>
            <a:r>
              <a:rPr lang="zh-CN" altLang="en-US" b="1" kern="100" dirty="0">
                <a:solidFill>
                  <a:srgbClr val="C00000"/>
                </a:solidFill>
                <a:latin typeface="微软雅黑" panose="020B0503020204020204" pitchFamily="34" charset="-122"/>
                <a:ea typeface="微软雅黑" panose="020B0503020204020204" pitchFamily="34" charset="-122"/>
              </a:rPr>
              <a:t>含温度变化与标称偏差的频率变化</a:t>
            </a:r>
            <a:r>
              <a:rPr lang="zh-CN" altLang="en-US" kern="100" dirty="0">
                <a:latin typeface="微软雅黑" panose="020B0503020204020204" pitchFamily="34" charset="-122"/>
                <a:ea typeface="微软雅黑" panose="020B0503020204020204" pitchFamily="34" charset="-122"/>
              </a:rPr>
              <a:t>带入时钟表达式，得到时钟时间：</a:t>
            </a:r>
          </a:p>
        </p:txBody>
      </p:sp>
      <p:sp>
        <p:nvSpPr>
          <p:cNvPr id="10" name="矩形 9">
            <a:extLst>
              <a:ext uri="{FF2B5EF4-FFF2-40B4-BE49-F238E27FC236}">
                <a16:creationId xmlns:a16="http://schemas.microsoft.com/office/drawing/2014/main" id="{97463338-4C9C-481C-B184-BC899A536FDD}"/>
              </a:ext>
            </a:extLst>
          </p:cNvPr>
          <p:cNvSpPr/>
          <p:nvPr/>
        </p:nvSpPr>
        <p:spPr>
          <a:xfrm>
            <a:off x="5839622" y="6085059"/>
            <a:ext cx="2187847" cy="46519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65706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3">
            <a:extLst>
              <a:ext uri="{FF2B5EF4-FFF2-40B4-BE49-F238E27FC236}">
                <a16:creationId xmlns:a16="http://schemas.microsoft.com/office/drawing/2014/main" id="{EA6ACD5A-6EC1-4C0C-8DE8-CB95D155C68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8815" y="1997299"/>
            <a:ext cx="3358542" cy="2518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a:extLst>
              <a:ext uri="{FF2B5EF4-FFF2-40B4-BE49-F238E27FC236}">
                <a16:creationId xmlns:a16="http://schemas.microsoft.com/office/drawing/2014/main" id="{8F3309F2-6943-4126-8554-04E50AC14B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31" y="1973168"/>
            <a:ext cx="3351813" cy="252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a:extLst>
              <a:ext uri="{FF2B5EF4-FFF2-40B4-BE49-F238E27FC236}">
                <a16:creationId xmlns:a16="http://schemas.microsoft.com/office/drawing/2014/main" id="{AC24C879-C317-4337-B139-4FE0F8DE1B7C}"/>
              </a:ext>
            </a:extLst>
          </p:cNvPr>
          <p:cNvSpPr/>
          <p:nvPr/>
        </p:nvSpPr>
        <p:spPr>
          <a:xfrm>
            <a:off x="249349" y="857654"/>
            <a:ext cx="7981672"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复杂场景下含传输时延补偿的时钟建模研究</a:t>
            </a:r>
          </a:p>
        </p:txBody>
      </p:sp>
      <p:sp>
        <p:nvSpPr>
          <p:cNvPr id="8" name="文本框 7">
            <a:extLst>
              <a:ext uri="{FF2B5EF4-FFF2-40B4-BE49-F238E27FC236}">
                <a16:creationId xmlns:a16="http://schemas.microsoft.com/office/drawing/2014/main" id="{464F5EE6-423A-4299-B4EE-5A668E710708}"/>
              </a:ext>
            </a:extLst>
          </p:cNvPr>
          <p:cNvSpPr txBox="1"/>
          <p:nvPr/>
        </p:nvSpPr>
        <p:spPr>
          <a:xfrm>
            <a:off x="441505" y="1632606"/>
            <a:ext cx="3358541" cy="458908"/>
          </a:xfrm>
          <a:prstGeom prst="rect">
            <a:avLst/>
          </a:prstGeom>
        </p:spPr>
        <p:txBody>
          <a:bodyPr wrap="square">
            <a:spAutoFit/>
          </a:bodyPr>
          <a:lstStyle>
            <a:defPPr>
              <a:defRPr lang="zh-CN"/>
            </a:defPPr>
            <a:lvl1pPr>
              <a:lnSpc>
                <a:spcPct val="150000"/>
              </a:lnSpc>
              <a:defRPr kern="100">
                <a:latin typeface="微软雅黑" panose="020B0503020204020204" pitchFamily="34" charset="-122"/>
                <a:ea typeface="微软雅黑" panose="020B0503020204020204" pitchFamily="34" charset="-122"/>
              </a:defRPr>
            </a:lvl1pPr>
          </a:lstStyle>
          <a:p>
            <a:pPr marL="285750" indent="-285750">
              <a:buFont typeface="Wingdings" panose="05000000000000000000" pitchFamily="2" charset="2"/>
              <a:buChar char="l"/>
            </a:pPr>
            <a:r>
              <a:rPr lang="zh-CN" altLang="en-US" b="1" dirty="0"/>
              <a:t>节点间上下行传输时延统计</a:t>
            </a:r>
          </a:p>
        </p:txBody>
      </p:sp>
      <p:sp>
        <p:nvSpPr>
          <p:cNvPr id="10" name="文本框 9">
            <a:extLst>
              <a:ext uri="{FF2B5EF4-FFF2-40B4-BE49-F238E27FC236}">
                <a16:creationId xmlns:a16="http://schemas.microsoft.com/office/drawing/2014/main" id="{744C6DBA-B771-441B-92E9-05D4BCD49C34}"/>
              </a:ext>
            </a:extLst>
          </p:cNvPr>
          <p:cNvSpPr txBox="1"/>
          <p:nvPr/>
        </p:nvSpPr>
        <p:spPr>
          <a:xfrm>
            <a:off x="6569929" y="2308992"/>
            <a:ext cx="2483540" cy="1895519"/>
          </a:xfrm>
          <a:prstGeom prst="rect">
            <a:avLst/>
          </a:prstGeom>
        </p:spPr>
        <p:txBody>
          <a:bodyPr wrap="square">
            <a:spAutoFit/>
          </a:bodyPr>
          <a:lstStyle>
            <a:defPPr>
              <a:defRPr lang="zh-CN"/>
            </a:defPPr>
            <a:lvl1pPr>
              <a:lnSpc>
                <a:spcPct val="150000"/>
              </a:lnSpc>
              <a:defRPr kern="100">
                <a:latin typeface="微软雅黑" panose="020B0503020204020204" pitchFamily="34" charset="-122"/>
                <a:ea typeface="微软雅黑" panose="020B0503020204020204" pitchFamily="34" charset="-122"/>
              </a:defRPr>
            </a:lvl1pPr>
          </a:lstStyle>
          <a:p>
            <a:pPr algn="ctr"/>
            <a:r>
              <a:rPr lang="zh-CN" altLang="en-US" sz="1600" b="1" dirty="0"/>
              <a:t>参数设置</a:t>
            </a:r>
            <a:endParaRPr lang="en-US" altLang="zh-CN" sz="1600" b="1" dirty="0"/>
          </a:p>
          <a:p>
            <a:r>
              <a:rPr lang="zh-CN" altLang="zh-CN" sz="1600" dirty="0"/>
              <a:t>数据帧负载</a:t>
            </a:r>
            <a:r>
              <a:rPr lang="zh-CN" altLang="en-US" sz="1600" dirty="0"/>
              <a:t>：</a:t>
            </a:r>
            <a:r>
              <a:rPr lang="en-US" altLang="zh-CN" sz="1600" dirty="0"/>
              <a:t>12</a:t>
            </a:r>
            <a:r>
              <a:rPr lang="zh-CN" altLang="zh-CN" sz="1600" dirty="0"/>
              <a:t>个字节</a:t>
            </a:r>
            <a:endParaRPr lang="en-US" altLang="zh-CN" sz="1600" dirty="0"/>
          </a:p>
          <a:p>
            <a:r>
              <a:rPr lang="zh-CN" altLang="zh-CN" sz="1600" dirty="0"/>
              <a:t>发送周期</a:t>
            </a:r>
            <a:r>
              <a:rPr lang="zh-CN" altLang="en-US" sz="1600" dirty="0"/>
              <a:t>：</a:t>
            </a:r>
            <a:r>
              <a:rPr lang="en-US" altLang="zh-CN" sz="1600" dirty="0"/>
              <a:t>1ms</a:t>
            </a:r>
          </a:p>
          <a:p>
            <a:r>
              <a:rPr lang="zh-CN" altLang="zh-CN" sz="1600" dirty="0"/>
              <a:t>连续测量</a:t>
            </a:r>
            <a:r>
              <a:rPr lang="zh-CN" altLang="en-US" sz="1600" dirty="0"/>
              <a:t>时间：</a:t>
            </a:r>
            <a:r>
              <a:rPr lang="en-US" altLang="zh-CN" sz="1600" dirty="0"/>
              <a:t>20</a:t>
            </a:r>
            <a:r>
              <a:rPr lang="zh-CN" altLang="zh-CN" sz="1600" dirty="0"/>
              <a:t>分钟</a:t>
            </a:r>
            <a:endParaRPr lang="en-US" altLang="zh-CN" sz="1600" dirty="0"/>
          </a:p>
          <a:p>
            <a:r>
              <a:rPr lang="zh-CN" altLang="en-US" sz="1600" dirty="0"/>
              <a:t>数据量：</a:t>
            </a:r>
            <a:r>
              <a:rPr lang="en-US" altLang="zh-CN" sz="1600" dirty="0"/>
              <a:t>120</a:t>
            </a:r>
            <a:r>
              <a:rPr lang="zh-CN" altLang="zh-CN" sz="1600" dirty="0"/>
              <a:t>万个数据</a:t>
            </a:r>
            <a:endParaRPr lang="zh-CN" altLang="en-US" sz="1600" dirty="0"/>
          </a:p>
        </p:txBody>
      </p:sp>
      <p:graphicFrame>
        <p:nvGraphicFramePr>
          <p:cNvPr id="14" name="表格 13">
            <a:extLst>
              <a:ext uri="{FF2B5EF4-FFF2-40B4-BE49-F238E27FC236}">
                <a16:creationId xmlns:a16="http://schemas.microsoft.com/office/drawing/2014/main" id="{817F21B0-8CF9-4504-AD89-E0A7629BE5F2}"/>
              </a:ext>
            </a:extLst>
          </p:cNvPr>
          <p:cNvGraphicFramePr>
            <a:graphicFrameLocks noGrp="1"/>
          </p:cNvGraphicFramePr>
          <p:nvPr>
            <p:extLst>
              <p:ext uri="{D42A27DB-BD31-4B8C-83A1-F6EECF244321}">
                <p14:modId xmlns:p14="http://schemas.microsoft.com/office/powerpoint/2010/main" val="2468772373"/>
              </p:ext>
            </p:extLst>
          </p:nvPr>
        </p:nvGraphicFramePr>
        <p:xfrm>
          <a:off x="179961" y="4878122"/>
          <a:ext cx="6538473" cy="1846850"/>
        </p:xfrm>
        <a:graphic>
          <a:graphicData uri="http://schemas.openxmlformats.org/drawingml/2006/table">
            <a:tbl>
              <a:tblPr>
                <a:tableStyleId>{74C1A8A3-306A-4EB7-A6B1-4F7E0EB9C5D6}</a:tableStyleId>
              </a:tblPr>
              <a:tblGrid>
                <a:gridCol w="1493649">
                  <a:extLst>
                    <a:ext uri="{9D8B030D-6E8A-4147-A177-3AD203B41FA5}">
                      <a16:colId xmlns:a16="http://schemas.microsoft.com/office/drawing/2014/main" val="2431968318"/>
                    </a:ext>
                  </a:extLst>
                </a:gridCol>
                <a:gridCol w="1203860">
                  <a:extLst>
                    <a:ext uri="{9D8B030D-6E8A-4147-A177-3AD203B41FA5}">
                      <a16:colId xmlns:a16="http://schemas.microsoft.com/office/drawing/2014/main" val="1329704205"/>
                    </a:ext>
                  </a:extLst>
                </a:gridCol>
                <a:gridCol w="1233127">
                  <a:extLst>
                    <a:ext uri="{9D8B030D-6E8A-4147-A177-3AD203B41FA5}">
                      <a16:colId xmlns:a16="http://schemas.microsoft.com/office/drawing/2014/main" val="615603477"/>
                    </a:ext>
                  </a:extLst>
                </a:gridCol>
                <a:gridCol w="1303523">
                  <a:extLst>
                    <a:ext uri="{9D8B030D-6E8A-4147-A177-3AD203B41FA5}">
                      <a16:colId xmlns:a16="http://schemas.microsoft.com/office/drawing/2014/main" val="1075860925"/>
                    </a:ext>
                  </a:extLst>
                </a:gridCol>
                <a:gridCol w="1304314">
                  <a:extLst>
                    <a:ext uri="{9D8B030D-6E8A-4147-A177-3AD203B41FA5}">
                      <a16:colId xmlns:a16="http://schemas.microsoft.com/office/drawing/2014/main" val="2003020144"/>
                    </a:ext>
                  </a:extLst>
                </a:gridCol>
              </a:tblGrid>
              <a:tr h="349997">
                <a:tc>
                  <a:txBody>
                    <a:bodyPr/>
                    <a:lstStyle/>
                    <a:p>
                      <a:pPr marL="0" algn="ctr" defTabSz="914400" rtl="0" eaLnBrk="1" latinLnBrk="0" hangingPunct="1"/>
                      <a:r>
                        <a:rPr lang="zh-CN" altLang="en-US" sz="1400" b="1"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数据帧长度（</a:t>
                      </a:r>
                      <a:r>
                        <a:rPr lang="en-US" sz="1400" b="1"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bytes</a:t>
                      </a:r>
                      <a:r>
                        <a:rPr lang="zh-CN" altLang="en-US" sz="1400" b="1"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a:t>
                      </a:r>
                    </a:p>
                  </a:txBody>
                  <a:tcPr marL="68580" marR="68580" marT="0" marB="0" anchor="ctr">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zh-CN" altLang="en-US" sz="1400" b="1"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最大值（</a:t>
                      </a:r>
                      <a:r>
                        <a:rPr lang="en-US" sz="1400" b="1" kern="100" dirty="0" err="1">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ms</a:t>
                      </a:r>
                      <a:r>
                        <a:rPr lang="zh-CN" altLang="en-US" sz="1400" b="1"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a:t>
                      </a:r>
                    </a:p>
                  </a:txBody>
                  <a:tcPr marL="68580" marR="68580" marT="0" marB="0" anchor="ctr">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zh-CN" altLang="en-US" sz="1400" b="1" kern="1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最小值（</a:t>
                      </a:r>
                      <a:r>
                        <a:rPr lang="en-US" sz="1400" b="1" kern="1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ms</a:t>
                      </a:r>
                      <a:r>
                        <a:rPr lang="zh-CN" altLang="en-US" sz="1400" b="1" kern="1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a:t>
                      </a:r>
                    </a:p>
                  </a:txBody>
                  <a:tcPr marL="68580" marR="68580" marT="0" marB="0" anchor="ctr">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zh-CN" altLang="en-US" sz="1400" b="1" kern="1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均值（</a:t>
                      </a:r>
                      <a:r>
                        <a:rPr lang="en-US" sz="1400" b="1" kern="1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ms</a:t>
                      </a:r>
                      <a:r>
                        <a:rPr lang="zh-CN" altLang="en-US" sz="1400" b="1" kern="1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a:t>
                      </a:r>
                    </a:p>
                  </a:txBody>
                  <a:tcPr marL="68580" marR="68580" marT="0" marB="0" anchor="ctr">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zh-CN" altLang="en-US" sz="1400" b="1"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标准差（</a:t>
                      </a:r>
                      <a:r>
                        <a:rPr lang="en-US" sz="1400" b="1" kern="100" dirty="0" err="1">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ms</a:t>
                      </a:r>
                      <a:r>
                        <a:rPr lang="zh-CN" altLang="en-US" sz="1400" b="1"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a:t>
                      </a: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0351930"/>
                  </a:ext>
                </a:extLst>
              </a:tr>
              <a:tr h="284026">
                <a:tc>
                  <a:txBody>
                    <a:bodyPr/>
                    <a:lstStyle/>
                    <a:p>
                      <a:pPr marL="0" algn="ctr" defTabSz="914400" rtl="0" eaLnBrk="1" latinLnBrk="0" hangingPunct="1"/>
                      <a:r>
                        <a:rPr 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12</a:t>
                      </a:r>
                      <a:endParaRPr lang="zh-CN" alt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marL="0" algn="ctr" defTabSz="914400" rtl="0" eaLnBrk="1" latinLnBrk="0" hangingPunct="1"/>
                      <a:r>
                        <a:rPr 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3.59</a:t>
                      </a:r>
                      <a:endParaRPr lang="zh-CN" alt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marL="0" algn="ctr" defTabSz="914400" rtl="0" eaLnBrk="1" latinLnBrk="0" hangingPunct="1"/>
                      <a:r>
                        <a:rPr 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-4.12</a:t>
                      </a:r>
                      <a:endParaRPr lang="zh-CN" alt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marL="0" algn="ctr" defTabSz="914400" rtl="0" eaLnBrk="1" latinLnBrk="0" hangingPunct="1"/>
                      <a:r>
                        <a:rPr lang="en-US" sz="1400" kern="1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0.39</a:t>
                      </a:r>
                      <a:endParaRPr lang="zh-CN" altLang="en-US" sz="1400" kern="1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marL="0" algn="ctr" defTabSz="914400" rtl="0" eaLnBrk="1" latinLnBrk="0" hangingPunct="1"/>
                      <a:r>
                        <a:rPr lang="en-US" sz="1400" kern="1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0.0290</a:t>
                      </a:r>
                      <a:endParaRPr lang="zh-CN" altLang="en-US" sz="1400" kern="1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712815731"/>
                  </a:ext>
                </a:extLst>
              </a:tr>
              <a:tr h="284026">
                <a:tc>
                  <a:txBody>
                    <a:bodyPr/>
                    <a:lstStyle/>
                    <a:p>
                      <a:pPr marL="0" algn="ctr" defTabSz="914400" rtl="0" eaLnBrk="1" latinLnBrk="0" hangingPunct="1"/>
                      <a:r>
                        <a:rPr 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64</a:t>
                      </a:r>
                      <a:endParaRPr lang="zh-CN" alt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marL="0" algn="ctr" defTabSz="914400" rtl="0" eaLnBrk="1" latinLnBrk="0" hangingPunct="1"/>
                      <a:r>
                        <a:rPr 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3.29</a:t>
                      </a:r>
                      <a:endParaRPr lang="zh-CN" alt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marL="0" algn="ctr" defTabSz="914400" rtl="0" eaLnBrk="1" latinLnBrk="0" hangingPunct="1"/>
                      <a:r>
                        <a:rPr 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-3.71</a:t>
                      </a:r>
                      <a:endParaRPr lang="zh-CN" alt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marL="0" algn="ctr" defTabSz="914400" rtl="0" eaLnBrk="1" latinLnBrk="0" hangingPunct="1"/>
                      <a:r>
                        <a:rPr 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0.08</a:t>
                      </a:r>
                      <a:endParaRPr lang="zh-CN" alt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marL="0" algn="ctr" defTabSz="914400" rtl="0" eaLnBrk="1" latinLnBrk="0" hangingPunct="1"/>
                      <a:r>
                        <a:rPr lang="en-US" sz="1400" kern="1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0.05</a:t>
                      </a:r>
                      <a:endParaRPr lang="zh-CN" altLang="en-US" sz="1400" kern="1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27112632"/>
                  </a:ext>
                </a:extLst>
              </a:tr>
              <a:tr h="284026">
                <a:tc>
                  <a:txBody>
                    <a:bodyPr/>
                    <a:lstStyle/>
                    <a:p>
                      <a:pPr marL="0" algn="ctr" defTabSz="914400" rtl="0" eaLnBrk="1" latinLnBrk="0" hangingPunct="1"/>
                      <a:r>
                        <a:rPr lang="en-US" sz="1400" kern="1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128</a:t>
                      </a:r>
                      <a:endParaRPr lang="zh-CN" altLang="en-US" sz="1400" kern="1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marL="0" algn="ctr" defTabSz="914400" rtl="0" eaLnBrk="1" latinLnBrk="0" hangingPunct="1"/>
                      <a:r>
                        <a:rPr 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3.70</a:t>
                      </a:r>
                      <a:endParaRPr lang="zh-CN" alt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marL="0" algn="ctr" defTabSz="914400" rtl="0" eaLnBrk="1" latinLnBrk="0" hangingPunct="1"/>
                      <a:r>
                        <a:rPr 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-229.68</a:t>
                      </a:r>
                      <a:endParaRPr lang="zh-CN" alt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marL="0" algn="ctr" defTabSz="914400" rtl="0" eaLnBrk="1" latinLnBrk="0" hangingPunct="1"/>
                      <a:r>
                        <a:rPr 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0.10</a:t>
                      </a:r>
                      <a:endParaRPr lang="zh-CN" alt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marL="0" algn="ctr" defTabSz="914400" rtl="0" eaLnBrk="1" latinLnBrk="0" hangingPunct="1"/>
                      <a:r>
                        <a:rPr 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2.12</a:t>
                      </a:r>
                      <a:endParaRPr lang="zh-CN" alt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151867958"/>
                  </a:ext>
                </a:extLst>
              </a:tr>
              <a:tr h="284026">
                <a:tc>
                  <a:txBody>
                    <a:bodyPr/>
                    <a:lstStyle/>
                    <a:p>
                      <a:pPr marL="0" algn="ctr" defTabSz="914400" rtl="0" eaLnBrk="1" latinLnBrk="0" hangingPunct="1"/>
                      <a:r>
                        <a:rPr 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256</a:t>
                      </a:r>
                      <a:endParaRPr lang="zh-CN" alt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marL="0" algn="ctr" defTabSz="914400" rtl="0" eaLnBrk="1" latinLnBrk="0" hangingPunct="1"/>
                      <a:r>
                        <a:rPr 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3.11</a:t>
                      </a:r>
                      <a:endParaRPr lang="zh-CN" alt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marL="0" algn="ctr" defTabSz="914400" rtl="0" eaLnBrk="1" latinLnBrk="0" hangingPunct="1"/>
                      <a:r>
                        <a:rPr 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-3.72</a:t>
                      </a:r>
                      <a:endParaRPr lang="zh-CN" alt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marL="0" algn="ctr" defTabSz="914400" rtl="0" eaLnBrk="1" latinLnBrk="0" hangingPunct="1"/>
                      <a:r>
                        <a:rPr lang="en-US" sz="1400" kern="1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0.26</a:t>
                      </a:r>
                      <a:endParaRPr lang="zh-CN" altLang="en-US" sz="1400" kern="10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marL="0" algn="ctr" defTabSz="914400" rtl="0" eaLnBrk="1" latinLnBrk="0" hangingPunct="1"/>
                      <a:r>
                        <a:rPr 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0.08</a:t>
                      </a:r>
                      <a:endParaRPr lang="zh-CN" alt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0138124"/>
                  </a:ext>
                </a:extLst>
              </a:tr>
              <a:tr h="284026">
                <a:tc>
                  <a:txBody>
                    <a:bodyPr/>
                    <a:lstStyle/>
                    <a:p>
                      <a:pPr marL="0" algn="ctr" defTabSz="914400" rtl="0" eaLnBrk="1" latinLnBrk="0" hangingPunct="1"/>
                      <a:r>
                        <a:rPr 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512</a:t>
                      </a:r>
                      <a:endParaRPr lang="zh-CN" alt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marL="0" algn="ctr" defTabSz="914400" rtl="0" eaLnBrk="1" latinLnBrk="0" hangingPunct="1"/>
                      <a:r>
                        <a:rPr 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4.01</a:t>
                      </a:r>
                      <a:endParaRPr lang="zh-CN" alt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marL="0" algn="ctr" defTabSz="914400" rtl="0" eaLnBrk="1" latinLnBrk="0" hangingPunct="1"/>
                      <a:r>
                        <a:rPr 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-3.81</a:t>
                      </a:r>
                      <a:endParaRPr lang="zh-CN" alt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marL="0" algn="ctr" defTabSz="914400" rtl="0" eaLnBrk="1" latinLnBrk="0" hangingPunct="1"/>
                      <a:r>
                        <a:rPr 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0.25</a:t>
                      </a:r>
                      <a:endParaRPr lang="zh-CN" alt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marL="0" algn="ctr" defTabSz="914400" rtl="0" eaLnBrk="1" latinLnBrk="0" hangingPunct="1"/>
                      <a:r>
                        <a:rPr 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rPr>
                        <a:t>0.14</a:t>
                      </a:r>
                      <a:endParaRPr lang="zh-CN" altLang="en-US" sz="1400" kern="100" dirty="0">
                        <a:solidFill>
                          <a:schemeClr val="dk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42368611"/>
                  </a:ext>
                </a:extLst>
              </a:tr>
            </a:tbl>
          </a:graphicData>
        </a:graphic>
      </p:graphicFrame>
      <p:sp>
        <p:nvSpPr>
          <p:cNvPr id="15" name="矩形 14">
            <a:extLst>
              <a:ext uri="{FF2B5EF4-FFF2-40B4-BE49-F238E27FC236}">
                <a16:creationId xmlns:a16="http://schemas.microsoft.com/office/drawing/2014/main" id="{F48BD293-E301-4244-AE10-0359C1F58046}"/>
              </a:ext>
            </a:extLst>
          </p:cNvPr>
          <p:cNvSpPr/>
          <p:nvPr/>
        </p:nvSpPr>
        <p:spPr>
          <a:xfrm>
            <a:off x="533827" y="4536034"/>
            <a:ext cx="5830740" cy="338554"/>
          </a:xfrm>
          <a:prstGeom prst="rect">
            <a:avLst/>
          </a:prstGeom>
        </p:spPr>
        <p:txBody>
          <a:bodyPr wrap="square">
            <a:spAutoFit/>
          </a:bodyPr>
          <a:lstStyle/>
          <a:p>
            <a:pPr algn="ctr"/>
            <a:r>
              <a:rPr lang="zh-CN" altLang="en-US" sz="1600" b="1" kern="100" dirty="0">
                <a:latin typeface="Times New Roman" panose="02020603050405020304" pitchFamily="18" charset="0"/>
                <a:ea typeface="微软雅黑" panose="020B0503020204020204" pitchFamily="34" charset="-122"/>
                <a:cs typeface="Times New Roman" panose="02020603050405020304" pitchFamily="18" charset="0"/>
              </a:rPr>
              <a:t>不同长度数据帧传输时延不对称性（上下行时延偏差） 统计</a:t>
            </a:r>
          </a:p>
        </p:txBody>
      </p:sp>
      <p:sp>
        <p:nvSpPr>
          <p:cNvPr id="16" name="矩形 15">
            <a:extLst>
              <a:ext uri="{FF2B5EF4-FFF2-40B4-BE49-F238E27FC236}">
                <a16:creationId xmlns:a16="http://schemas.microsoft.com/office/drawing/2014/main" id="{89DD45A0-8220-470E-8F2A-B5B79484EEC5}"/>
              </a:ext>
            </a:extLst>
          </p:cNvPr>
          <p:cNvSpPr/>
          <p:nvPr/>
        </p:nvSpPr>
        <p:spPr>
          <a:xfrm>
            <a:off x="6807863" y="4960314"/>
            <a:ext cx="2245606" cy="1015663"/>
          </a:xfrm>
          <a:prstGeom prst="rect">
            <a:avLst/>
          </a:prstGeom>
          <a:solidFill>
            <a:schemeClr val="accent1">
              <a:lumMod val="20000"/>
              <a:lumOff val="80000"/>
            </a:schemeClr>
          </a:solidFill>
          <a:ln>
            <a:solidFill>
              <a:schemeClr val="tx1"/>
            </a:solidFill>
          </a:ln>
        </p:spPr>
        <p:txBody>
          <a:bodyPr wrap="square">
            <a:spAutoFit/>
          </a:bodyPr>
          <a:lstStyle/>
          <a:p>
            <a:r>
              <a:rPr lang="zh-CN" altLang="en-US" sz="2000" kern="100" dirty="0">
                <a:latin typeface="微软雅黑" panose="020B0503020204020204" pitchFamily="34" charset="-122"/>
                <a:ea typeface="微软雅黑" panose="020B0503020204020204" pitchFamily="34" charset="-122"/>
                <a:cs typeface="楷体_GB2312"/>
              </a:rPr>
              <a:t>节点间的数据传输时延不对称量基本符合</a:t>
            </a:r>
            <a:r>
              <a:rPr lang="zh-CN" altLang="en-US" sz="2000" b="1" kern="100" dirty="0">
                <a:solidFill>
                  <a:srgbClr val="C00000"/>
                </a:solidFill>
                <a:latin typeface="微软雅黑" panose="020B0503020204020204" pitchFamily="34" charset="-122"/>
                <a:ea typeface="微软雅黑" panose="020B0503020204020204" pitchFamily="34" charset="-122"/>
                <a:cs typeface="楷体_GB2312"/>
              </a:rPr>
              <a:t>高斯分布</a:t>
            </a:r>
            <a:r>
              <a:rPr lang="zh-CN" altLang="en-US" sz="2000" kern="100" dirty="0">
                <a:latin typeface="微软雅黑" panose="020B0503020204020204" pitchFamily="34" charset="-122"/>
                <a:ea typeface="微软雅黑" panose="020B0503020204020204" pitchFamily="34" charset="-122"/>
                <a:cs typeface="楷体_GB2312"/>
              </a:rPr>
              <a:t>。</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954696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8B4640B8-D412-4045-BA69-1D5666973451}"/>
              </a:ext>
            </a:extLst>
          </p:cNvPr>
          <p:cNvGrpSpPr/>
          <p:nvPr/>
        </p:nvGrpSpPr>
        <p:grpSpPr>
          <a:xfrm>
            <a:off x="187564" y="4830897"/>
            <a:ext cx="2262845" cy="1897945"/>
            <a:chOff x="187564" y="4830897"/>
            <a:chExt cx="2262845" cy="1897945"/>
          </a:xfrm>
        </p:grpSpPr>
        <p:pic>
          <p:nvPicPr>
            <p:cNvPr id="23" name="图片 22">
              <a:extLst>
                <a:ext uri="{FF2B5EF4-FFF2-40B4-BE49-F238E27FC236}">
                  <a16:creationId xmlns:a16="http://schemas.microsoft.com/office/drawing/2014/main" id="{66DFF156-BE2C-4C4A-8FE9-037519A1E27F}"/>
                </a:ext>
              </a:extLst>
            </p:cNvPr>
            <p:cNvPicPr>
              <a:picLocks noChangeAspect="1"/>
            </p:cNvPicPr>
            <p:nvPr/>
          </p:nvPicPr>
          <p:blipFill rotWithShape="1">
            <a:blip r:embed="rId3"/>
            <a:srcRect l="10436"/>
            <a:stretch/>
          </p:blipFill>
          <p:spPr>
            <a:xfrm>
              <a:off x="187564" y="4830897"/>
              <a:ext cx="2262845" cy="1567033"/>
            </a:xfrm>
            <a:prstGeom prst="rect">
              <a:avLst/>
            </a:prstGeom>
          </p:spPr>
        </p:pic>
        <p:pic>
          <p:nvPicPr>
            <p:cNvPr id="4" name="图片 3">
              <a:extLst>
                <a:ext uri="{FF2B5EF4-FFF2-40B4-BE49-F238E27FC236}">
                  <a16:creationId xmlns:a16="http://schemas.microsoft.com/office/drawing/2014/main" id="{BD6D6439-4300-42AC-888B-1687BDF1C17C}"/>
                </a:ext>
              </a:extLst>
            </p:cNvPr>
            <p:cNvPicPr>
              <a:picLocks noChangeAspect="1"/>
            </p:cNvPicPr>
            <p:nvPr/>
          </p:nvPicPr>
          <p:blipFill>
            <a:blip r:embed="rId4"/>
            <a:stretch>
              <a:fillRect/>
            </a:stretch>
          </p:blipFill>
          <p:spPr>
            <a:xfrm>
              <a:off x="208368" y="6427986"/>
              <a:ext cx="1665300" cy="300856"/>
            </a:xfrm>
            <a:prstGeom prst="rect">
              <a:avLst/>
            </a:prstGeom>
          </p:spPr>
        </p:pic>
      </p:grpSp>
      <p:graphicFrame>
        <p:nvGraphicFramePr>
          <p:cNvPr id="7" name="对象 6">
            <a:extLst>
              <a:ext uri="{FF2B5EF4-FFF2-40B4-BE49-F238E27FC236}">
                <a16:creationId xmlns:a16="http://schemas.microsoft.com/office/drawing/2014/main" id="{90F10E29-C8C8-4B9D-A73B-9798B60051ED}"/>
              </a:ext>
            </a:extLst>
          </p:cNvPr>
          <p:cNvGraphicFramePr>
            <a:graphicFrameLocks noChangeAspect="1"/>
          </p:cNvGraphicFramePr>
          <p:nvPr>
            <p:extLst>
              <p:ext uri="{D42A27DB-BD31-4B8C-83A1-F6EECF244321}">
                <p14:modId xmlns:p14="http://schemas.microsoft.com/office/powerpoint/2010/main" val="2654514945"/>
              </p:ext>
            </p:extLst>
          </p:nvPr>
        </p:nvGraphicFramePr>
        <p:xfrm>
          <a:off x="97353" y="1711009"/>
          <a:ext cx="4866956" cy="2437500"/>
        </p:xfrm>
        <a:graphic>
          <a:graphicData uri="http://schemas.openxmlformats.org/presentationml/2006/ole">
            <mc:AlternateContent xmlns:mc="http://schemas.openxmlformats.org/markup-compatibility/2006">
              <mc:Choice xmlns:v="urn:schemas-microsoft-com:vml" Requires="v">
                <p:oleObj r:id="rId5" imgW="4364674" imgH="2189759" progId="Visio.Drawing.15">
                  <p:embed/>
                </p:oleObj>
              </mc:Choice>
              <mc:Fallback>
                <p:oleObj r:id="rId5" imgW="4364674" imgH="2189759" progId="Visio.Drawing.15">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353" y="1711009"/>
                        <a:ext cx="4866956" cy="2437500"/>
                      </a:xfrm>
                      <a:prstGeom prst="rect">
                        <a:avLst/>
                      </a:prstGeom>
                      <a:noFill/>
                    </p:spPr>
                  </p:pic>
                </p:oleObj>
              </mc:Fallback>
            </mc:AlternateContent>
          </a:graphicData>
        </a:graphic>
      </p:graphicFrame>
      <p:sp>
        <p:nvSpPr>
          <p:cNvPr id="10" name="矩形 9">
            <a:extLst>
              <a:ext uri="{FF2B5EF4-FFF2-40B4-BE49-F238E27FC236}">
                <a16:creationId xmlns:a16="http://schemas.microsoft.com/office/drawing/2014/main" id="{16A5DDF5-9251-4E98-9B93-B04840697D79}"/>
              </a:ext>
            </a:extLst>
          </p:cNvPr>
          <p:cNvSpPr/>
          <p:nvPr/>
        </p:nvSpPr>
        <p:spPr>
          <a:xfrm>
            <a:off x="249349" y="857654"/>
            <a:ext cx="7981672"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复杂场景下含传输时延补偿的时钟建模研究</a:t>
            </a:r>
          </a:p>
        </p:txBody>
      </p:sp>
      <p:graphicFrame>
        <p:nvGraphicFramePr>
          <p:cNvPr id="17" name="对象 16">
            <a:extLst>
              <a:ext uri="{FF2B5EF4-FFF2-40B4-BE49-F238E27FC236}">
                <a16:creationId xmlns:a16="http://schemas.microsoft.com/office/drawing/2014/main" id="{4782ACEC-AC6E-43F4-BB78-2BEB294292C9}"/>
              </a:ext>
            </a:extLst>
          </p:cNvPr>
          <p:cNvGraphicFramePr>
            <a:graphicFrameLocks noChangeAspect="1"/>
          </p:cNvGraphicFramePr>
          <p:nvPr>
            <p:extLst>
              <p:ext uri="{D42A27DB-BD31-4B8C-83A1-F6EECF244321}">
                <p14:modId xmlns:p14="http://schemas.microsoft.com/office/powerpoint/2010/main" val="292542230"/>
              </p:ext>
            </p:extLst>
          </p:nvPr>
        </p:nvGraphicFramePr>
        <p:xfrm>
          <a:off x="1542906" y="4350220"/>
          <a:ext cx="2943225" cy="568325"/>
        </p:xfrm>
        <a:graphic>
          <a:graphicData uri="http://schemas.openxmlformats.org/presentationml/2006/ole">
            <mc:AlternateContent xmlns:mc="http://schemas.openxmlformats.org/markup-compatibility/2006">
              <mc:Choice xmlns:v="urn:schemas-microsoft-com:vml" Requires="v">
                <p:oleObj name="Equation" r:id="rId7" imgW="2031840" imgH="393480" progId="Equation.DSMT4">
                  <p:embed/>
                </p:oleObj>
              </mc:Choice>
              <mc:Fallback>
                <p:oleObj name="Equation" r:id="rId7" imgW="2031840" imgH="393480" progId="Equation.DSMT4">
                  <p:embed/>
                  <p:pic>
                    <p:nvPicPr>
                      <p:cNvPr id="0" name="Object 9"/>
                      <p:cNvPicPr>
                        <a:picLocks noChangeAspect="1" noChangeArrowheads="1"/>
                      </p:cNvPicPr>
                      <p:nvPr/>
                    </p:nvPicPr>
                    <p:blipFill>
                      <a:blip r:embed="rId8"/>
                      <a:srcRect/>
                      <a:stretch>
                        <a:fillRect/>
                      </a:stretch>
                    </p:blipFill>
                    <p:spPr bwMode="auto">
                      <a:xfrm>
                        <a:off x="1542906" y="4350220"/>
                        <a:ext cx="2943225" cy="568325"/>
                      </a:xfrm>
                      <a:prstGeom prst="rect">
                        <a:avLst/>
                      </a:prstGeom>
                      <a:noFill/>
                      <a:ln w="19050">
                        <a:noFill/>
                      </a:ln>
                    </p:spPr>
                  </p:pic>
                </p:oleObj>
              </mc:Fallback>
            </mc:AlternateContent>
          </a:graphicData>
        </a:graphic>
      </p:graphicFrame>
      <p:sp>
        <p:nvSpPr>
          <p:cNvPr id="18" name="矩形 17">
            <a:extLst>
              <a:ext uri="{FF2B5EF4-FFF2-40B4-BE49-F238E27FC236}">
                <a16:creationId xmlns:a16="http://schemas.microsoft.com/office/drawing/2014/main" id="{61DA7B6C-21C9-449D-8382-EC83D0F07D48}"/>
              </a:ext>
            </a:extLst>
          </p:cNvPr>
          <p:cNvSpPr/>
          <p:nvPr/>
        </p:nvSpPr>
        <p:spPr>
          <a:xfrm>
            <a:off x="136376" y="4444520"/>
            <a:ext cx="1522849" cy="369332"/>
          </a:xfrm>
          <a:prstGeom prst="rect">
            <a:avLst/>
          </a:prstGeom>
        </p:spPr>
        <p:txBody>
          <a:bodyPr wrap="square">
            <a:spAutoFit/>
          </a:bodyPr>
          <a:lstStyle/>
          <a:p>
            <a:r>
              <a:rPr lang="zh-CN" altLang="en-US" kern="100" dirty="0">
                <a:latin typeface="微软雅黑" panose="020B0503020204020204" pitchFamily="34" charset="-122"/>
                <a:ea typeface="微软雅黑" panose="020B0503020204020204" pitchFamily="34" charset="-122"/>
              </a:rPr>
              <a:t>偏差补偿值：</a:t>
            </a:r>
          </a:p>
        </p:txBody>
      </p:sp>
      <p:sp>
        <p:nvSpPr>
          <p:cNvPr id="16" name="文本框 15">
            <a:extLst>
              <a:ext uri="{FF2B5EF4-FFF2-40B4-BE49-F238E27FC236}">
                <a16:creationId xmlns:a16="http://schemas.microsoft.com/office/drawing/2014/main" id="{B43D5382-17A4-4143-B07C-DAC9E84E5A96}"/>
              </a:ext>
            </a:extLst>
          </p:cNvPr>
          <p:cNvSpPr txBox="1"/>
          <p:nvPr/>
        </p:nvSpPr>
        <p:spPr>
          <a:xfrm>
            <a:off x="4947387" y="1667908"/>
            <a:ext cx="4041980" cy="1526187"/>
          </a:xfrm>
          <a:prstGeom prst="rect">
            <a:avLst/>
          </a:prstGeom>
        </p:spPr>
        <p:txBody>
          <a:bodyPr wrap="square">
            <a:spAutoFit/>
          </a:bodyPr>
          <a:lstStyle>
            <a:defPPr>
              <a:defRPr lang="zh-CN"/>
            </a:defPPr>
            <a:lvl1pPr>
              <a:defRPr kern="100">
                <a:latin typeface="微软雅黑" panose="020B0503020204020204" pitchFamily="34" charset="-122"/>
                <a:ea typeface="微软雅黑" panose="020B0503020204020204" pitchFamily="34" charset="-122"/>
              </a:defRPr>
            </a:lvl1pPr>
          </a:lstStyle>
          <a:p>
            <a:pPr marL="342900" indent="-342900">
              <a:lnSpc>
                <a:spcPct val="150000"/>
              </a:lnSpc>
              <a:buFont typeface="Wingdings" panose="05000000000000000000" pitchFamily="2" charset="2"/>
              <a:buChar char="p"/>
            </a:pPr>
            <a:r>
              <a:rPr lang="zh-CN" altLang="en-US" sz="1600" dirty="0"/>
              <a:t>采用相同大小数据包、在相同传送、 接收速率下，</a:t>
            </a:r>
            <a:r>
              <a:rPr lang="zh-CN" altLang="en-US" sz="1600" b="1" dirty="0">
                <a:solidFill>
                  <a:srgbClr val="C00000"/>
                </a:solidFill>
              </a:rPr>
              <a:t>传送和接收时间</a:t>
            </a:r>
            <a:r>
              <a:rPr lang="zh-CN" altLang="en-US" sz="1600" dirty="0"/>
              <a:t>近似</a:t>
            </a:r>
            <a:r>
              <a:rPr lang="zh-CN" altLang="en-US" sz="1600" b="1" dirty="0">
                <a:solidFill>
                  <a:srgbClr val="C00000"/>
                </a:solidFill>
              </a:rPr>
              <a:t>相同</a:t>
            </a:r>
            <a:endParaRPr lang="en-US" altLang="zh-CN" sz="1600" b="1" dirty="0">
              <a:solidFill>
                <a:srgbClr val="C00000"/>
              </a:solidFill>
            </a:endParaRPr>
          </a:p>
          <a:p>
            <a:pPr marL="342900" indent="-342900">
              <a:lnSpc>
                <a:spcPct val="150000"/>
              </a:lnSpc>
              <a:buFont typeface="Wingdings" panose="05000000000000000000" pitchFamily="2" charset="2"/>
              <a:buChar char="p"/>
            </a:pPr>
            <a:r>
              <a:rPr lang="zh-CN" altLang="en-US" sz="1600" dirty="0"/>
              <a:t>数据传送速率在相同带宽下一致， 且传播延迟很小，可</a:t>
            </a:r>
            <a:r>
              <a:rPr lang="zh-CN" altLang="en-US" sz="1600" b="1" dirty="0">
                <a:solidFill>
                  <a:srgbClr val="C00000"/>
                </a:solidFill>
              </a:rPr>
              <a:t>忽略传播时间</a:t>
            </a:r>
          </a:p>
        </p:txBody>
      </p:sp>
      <p:graphicFrame>
        <p:nvGraphicFramePr>
          <p:cNvPr id="19" name="对象 18">
            <a:extLst>
              <a:ext uri="{FF2B5EF4-FFF2-40B4-BE49-F238E27FC236}">
                <a16:creationId xmlns:a16="http://schemas.microsoft.com/office/drawing/2014/main" id="{7DAE46A0-0ECE-4A85-B3BD-DDC7E8D33D19}"/>
              </a:ext>
            </a:extLst>
          </p:cNvPr>
          <p:cNvGraphicFramePr>
            <a:graphicFrameLocks noChangeAspect="1"/>
          </p:cNvGraphicFramePr>
          <p:nvPr>
            <p:extLst>
              <p:ext uri="{D42A27DB-BD31-4B8C-83A1-F6EECF244321}">
                <p14:modId xmlns:p14="http://schemas.microsoft.com/office/powerpoint/2010/main" val="4142405810"/>
              </p:ext>
            </p:extLst>
          </p:nvPr>
        </p:nvGraphicFramePr>
        <p:xfrm>
          <a:off x="5813659" y="3290998"/>
          <a:ext cx="2541290" cy="809075"/>
        </p:xfrm>
        <a:graphic>
          <a:graphicData uri="http://schemas.openxmlformats.org/presentationml/2006/ole">
            <mc:AlternateContent xmlns:mc="http://schemas.openxmlformats.org/markup-compatibility/2006">
              <mc:Choice xmlns:v="urn:schemas-microsoft-com:vml" Requires="v">
                <p:oleObj name="Equation" r:id="rId9" imgW="1524000" imgH="482600" progId="Equation.DSMT4">
                  <p:embed/>
                </p:oleObj>
              </mc:Choice>
              <mc:Fallback>
                <p:oleObj name="Equation" r:id="rId9" imgW="1524000" imgH="482600" progId="Equation.DSMT4">
                  <p:embed/>
                  <p:pic>
                    <p:nvPicPr>
                      <p:cNvPr id="4" name="对象 3">
                        <a:extLst>
                          <a:ext uri="{FF2B5EF4-FFF2-40B4-BE49-F238E27FC236}">
                            <a16:creationId xmlns:a16="http://schemas.microsoft.com/office/drawing/2014/main" id="{572135CA-6E04-4077-9AA6-D052A077542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13659" y="3290998"/>
                        <a:ext cx="2541290" cy="809075"/>
                      </a:xfrm>
                      <a:prstGeom prst="rect">
                        <a:avLst/>
                      </a:prstGeom>
                      <a:noFill/>
                      <a:ln w="19050">
                        <a:noFill/>
                      </a:ln>
                    </p:spPr>
                  </p:pic>
                </p:oleObj>
              </mc:Fallback>
            </mc:AlternateContent>
          </a:graphicData>
        </a:graphic>
      </p:graphicFrame>
      <p:graphicFrame>
        <p:nvGraphicFramePr>
          <p:cNvPr id="20" name="对象 19">
            <a:extLst>
              <a:ext uri="{FF2B5EF4-FFF2-40B4-BE49-F238E27FC236}">
                <a16:creationId xmlns:a16="http://schemas.microsoft.com/office/drawing/2014/main" id="{2D7754C3-78F5-40B0-9F93-81D5A2F490A5}"/>
              </a:ext>
            </a:extLst>
          </p:cNvPr>
          <p:cNvGraphicFramePr>
            <a:graphicFrameLocks noChangeAspect="1"/>
          </p:cNvGraphicFramePr>
          <p:nvPr>
            <p:extLst>
              <p:ext uri="{D42A27DB-BD31-4B8C-83A1-F6EECF244321}">
                <p14:modId xmlns:p14="http://schemas.microsoft.com/office/powerpoint/2010/main" val="315476544"/>
              </p:ext>
            </p:extLst>
          </p:nvPr>
        </p:nvGraphicFramePr>
        <p:xfrm>
          <a:off x="5131236" y="4330515"/>
          <a:ext cx="3906838" cy="627062"/>
        </p:xfrm>
        <a:graphic>
          <a:graphicData uri="http://schemas.openxmlformats.org/presentationml/2006/ole">
            <mc:AlternateContent xmlns:mc="http://schemas.openxmlformats.org/markup-compatibility/2006">
              <mc:Choice xmlns:v="urn:schemas-microsoft-com:vml" Requires="v">
                <p:oleObj name="Equation" r:id="rId11" imgW="2438280" imgH="393480" progId="Equation.DSMT4">
                  <p:embed/>
                </p:oleObj>
              </mc:Choice>
              <mc:Fallback>
                <p:oleObj name="Equation" r:id="rId11" imgW="2438280" imgH="393480" progId="Equation.DSMT4">
                  <p:embed/>
                  <p:pic>
                    <p:nvPicPr>
                      <p:cNvPr id="19" name="对象 18">
                        <a:extLst>
                          <a:ext uri="{FF2B5EF4-FFF2-40B4-BE49-F238E27FC236}">
                            <a16:creationId xmlns:a16="http://schemas.microsoft.com/office/drawing/2014/main" id="{1E7F850E-2DC2-4BE7-B38A-91A8F08E2246}"/>
                          </a:ext>
                        </a:extLst>
                      </p:cNvPr>
                      <p:cNvPicPr>
                        <a:picLocks noChangeAspect="1" noChangeArrowheads="1"/>
                      </p:cNvPicPr>
                      <p:nvPr/>
                    </p:nvPicPr>
                    <p:blipFill>
                      <a:blip r:embed="rId12"/>
                      <a:srcRect/>
                      <a:stretch>
                        <a:fillRect/>
                      </a:stretch>
                    </p:blipFill>
                    <p:spPr bwMode="auto">
                      <a:xfrm>
                        <a:off x="5131236" y="4330515"/>
                        <a:ext cx="3906838" cy="627062"/>
                      </a:xfrm>
                      <a:prstGeom prst="rect">
                        <a:avLst/>
                      </a:prstGeom>
                      <a:noFill/>
                      <a:ln w="19050">
                        <a:noFill/>
                      </a:ln>
                    </p:spPr>
                  </p:pic>
                </p:oleObj>
              </mc:Fallback>
            </mc:AlternateContent>
          </a:graphicData>
        </a:graphic>
      </p:graphicFrame>
      <p:graphicFrame>
        <p:nvGraphicFramePr>
          <p:cNvPr id="21" name="对象 20">
            <a:extLst>
              <a:ext uri="{FF2B5EF4-FFF2-40B4-BE49-F238E27FC236}">
                <a16:creationId xmlns:a16="http://schemas.microsoft.com/office/drawing/2014/main" id="{DE64BD13-E309-4550-8551-6172F6E46CEC}"/>
              </a:ext>
            </a:extLst>
          </p:cNvPr>
          <p:cNvGraphicFramePr>
            <a:graphicFrameLocks noChangeAspect="1"/>
          </p:cNvGraphicFramePr>
          <p:nvPr>
            <p:extLst>
              <p:ext uri="{D42A27DB-BD31-4B8C-83A1-F6EECF244321}">
                <p14:modId xmlns:p14="http://schemas.microsoft.com/office/powerpoint/2010/main" val="4084933953"/>
              </p:ext>
            </p:extLst>
          </p:nvPr>
        </p:nvGraphicFramePr>
        <p:xfrm>
          <a:off x="3438321" y="5884703"/>
          <a:ext cx="4916628" cy="534863"/>
        </p:xfrm>
        <a:graphic>
          <a:graphicData uri="http://schemas.openxmlformats.org/presentationml/2006/ole">
            <mc:AlternateContent xmlns:mc="http://schemas.openxmlformats.org/markup-compatibility/2006">
              <mc:Choice xmlns:v="urn:schemas-microsoft-com:vml" Requires="v">
                <p:oleObj name="Equation" r:id="rId13" imgW="3035160" imgH="330120" progId="Equation.DSMT4">
                  <p:embed/>
                </p:oleObj>
              </mc:Choice>
              <mc:Fallback>
                <p:oleObj name="Equation" r:id="rId13" imgW="3035160" imgH="330120" progId="Equation.DSMT4">
                  <p:embed/>
                  <p:pic>
                    <p:nvPicPr>
                      <p:cNvPr id="27" name="对象 26">
                        <a:extLst>
                          <a:ext uri="{FF2B5EF4-FFF2-40B4-BE49-F238E27FC236}">
                            <a16:creationId xmlns:a16="http://schemas.microsoft.com/office/drawing/2014/main" id="{32E47CD1-E112-4FDD-BB46-260B5CC8F744}"/>
                          </a:ext>
                        </a:extLst>
                      </p:cNvPr>
                      <p:cNvPicPr>
                        <a:picLocks noChangeAspect="1" noChangeArrowheads="1"/>
                      </p:cNvPicPr>
                      <p:nvPr/>
                    </p:nvPicPr>
                    <p:blipFill>
                      <a:blip r:embed="rId14"/>
                      <a:srcRect/>
                      <a:stretch>
                        <a:fillRect/>
                      </a:stretch>
                    </p:blipFill>
                    <p:spPr bwMode="auto">
                      <a:xfrm>
                        <a:off x="3438321" y="5884703"/>
                        <a:ext cx="4916628" cy="534863"/>
                      </a:xfrm>
                      <a:prstGeom prst="rect">
                        <a:avLst/>
                      </a:prstGeom>
                      <a:noFill/>
                      <a:ln w="38100">
                        <a:solidFill>
                          <a:srgbClr val="FF0000"/>
                        </a:solidFill>
                      </a:ln>
                    </p:spPr>
                  </p:pic>
                </p:oleObj>
              </mc:Fallback>
            </mc:AlternateContent>
          </a:graphicData>
        </a:graphic>
      </p:graphicFrame>
      <p:sp>
        <p:nvSpPr>
          <p:cNvPr id="22" name="矩形 21">
            <a:extLst>
              <a:ext uri="{FF2B5EF4-FFF2-40B4-BE49-F238E27FC236}">
                <a16:creationId xmlns:a16="http://schemas.microsoft.com/office/drawing/2014/main" id="{3F190DD5-B900-4A2C-93AD-8E2C20220B02}"/>
              </a:ext>
            </a:extLst>
          </p:cNvPr>
          <p:cNvSpPr/>
          <p:nvPr/>
        </p:nvSpPr>
        <p:spPr>
          <a:xfrm>
            <a:off x="3264405" y="5284929"/>
            <a:ext cx="3011611" cy="369332"/>
          </a:xfrm>
          <a:prstGeom prst="rect">
            <a:avLst/>
          </a:prstGeom>
        </p:spPr>
        <p:txBody>
          <a:bodyPr wrap="square">
            <a:spAutoFit/>
          </a:bodyPr>
          <a:lstStyle/>
          <a:p>
            <a:r>
              <a:rPr lang="zh-CN" altLang="en-US" kern="100" dirty="0">
                <a:latin typeface="微软雅黑" panose="020B0503020204020204" pitchFamily="34" charset="-122"/>
                <a:ea typeface="微软雅黑" panose="020B0503020204020204" pitchFamily="34" charset="-122"/>
              </a:rPr>
              <a:t>带入时钟时间，得</a:t>
            </a:r>
          </a:p>
        </p:txBody>
      </p:sp>
      <p:sp>
        <p:nvSpPr>
          <p:cNvPr id="14" name="箭头: 右 13">
            <a:extLst>
              <a:ext uri="{FF2B5EF4-FFF2-40B4-BE49-F238E27FC236}">
                <a16:creationId xmlns:a16="http://schemas.microsoft.com/office/drawing/2014/main" id="{28C33392-6FBF-41E6-AC2D-8F98176CC14B}"/>
              </a:ext>
            </a:extLst>
          </p:cNvPr>
          <p:cNvSpPr/>
          <p:nvPr/>
        </p:nvSpPr>
        <p:spPr>
          <a:xfrm>
            <a:off x="4519374" y="4459380"/>
            <a:ext cx="578618" cy="3693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FDD81A1E-796D-4F86-9022-47B6A5847EEB}"/>
              </a:ext>
            </a:extLst>
          </p:cNvPr>
          <p:cNvSpPr/>
          <p:nvPr/>
        </p:nvSpPr>
        <p:spPr>
          <a:xfrm>
            <a:off x="4493077" y="4166090"/>
            <a:ext cx="554265" cy="307777"/>
          </a:xfrm>
          <a:prstGeom prst="rect">
            <a:avLst/>
          </a:prstGeom>
        </p:spPr>
        <p:txBody>
          <a:bodyPr wrap="square">
            <a:spAutoFit/>
          </a:bodyPr>
          <a:lstStyle/>
          <a:p>
            <a:r>
              <a:rPr lang="zh-CN" altLang="en-US" sz="1400" kern="100" dirty="0">
                <a:latin typeface="微软雅黑" panose="020B0503020204020204" pitchFamily="34" charset="-122"/>
                <a:ea typeface="微软雅黑" panose="020B0503020204020204" pitchFamily="34" charset="-122"/>
              </a:rPr>
              <a:t>简化</a:t>
            </a:r>
          </a:p>
        </p:txBody>
      </p:sp>
    </p:spTree>
    <p:extLst>
      <p:ext uri="{BB962C8B-B14F-4D97-AF65-F5344CB8AC3E}">
        <p14:creationId xmlns:p14="http://schemas.microsoft.com/office/powerpoint/2010/main" val="20875290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2" grpId="0"/>
      <p:bldP spid="14" grpId="0" animBg="1"/>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F7379E92-747E-434E-8E90-B174E58223C9}"/>
              </a:ext>
            </a:extLst>
          </p:cNvPr>
          <p:cNvSpPr/>
          <p:nvPr/>
        </p:nvSpPr>
        <p:spPr>
          <a:xfrm>
            <a:off x="249349" y="857654"/>
            <a:ext cx="7981672"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复杂场景下含传输时延补偿的时钟建模研究</a:t>
            </a:r>
          </a:p>
        </p:txBody>
      </p:sp>
      <p:sp>
        <p:nvSpPr>
          <p:cNvPr id="2" name="Rectangle 2">
            <a:extLst>
              <a:ext uri="{FF2B5EF4-FFF2-40B4-BE49-F238E27FC236}">
                <a16:creationId xmlns:a16="http://schemas.microsoft.com/office/drawing/2014/main" id="{E99ECB26-9CDA-4F01-A361-E5D174FE6EF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表格 3">
            <a:extLst>
              <a:ext uri="{FF2B5EF4-FFF2-40B4-BE49-F238E27FC236}">
                <a16:creationId xmlns:a16="http://schemas.microsoft.com/office/drawing/2014/main" id="{FC48A582-E198-46F8-8EED-F36D46F5A6AA}"/>
              </a:ext>
            </a:extLst>
          </p:cNvPr>
          <p:cNvGraphicFramePr>
            <a:graphicFrameLocks noGrp="1"/>
          </p:cNvGraphicFramePr>
          <p:nvPr>
            <p:extLst>
              <p:ext uri="{D42A27DB-BD31-4B8C-83A1-F6EECF244321}">
                <p14:modId xmlns:p14="http://schemas.microsoft.com/office/powerpoint/2010/main" val="4222808123"/>
              </p:ext>
            </p:extLst>
          </p:nvPr>
        </p:nvGraphicFramePr>
        <p:xfrm>
          <a:off x="4172346" y="2152611"/>
          <a:ext cx="4836900" cy="4568457"/>
        </p:xfrm>
        <a:graphic>
          <a:graphicData uri="http://schemas.openxmlformats.org/drawingml/2006/table">
            <a:tbl>
              <a:tblPr>
                <a:tableStyleId>{74C1A8A3-306A-4EB7-A6B1-4F7E0EB9C5D6}</a:tableStyleId>
              </a:tblPr>
              <a:tblGrid>
                <a:gridCol w="776511">
                  <a:extLst>
                    <a:ext uri="{9D8B030D-6E8A-4147-A177-3AD203B41FA5}">
                      <a16:colId xmlns:a16="http://schemas.microsoft.com/office/drawing/2014/main" val="542745749"/>
                    </a:ext>
                  </a:extLst>
                </a:gridCol>
                <a:gridCol w="906743">
                  <a:extLst>
                    <a:ext uri="{9D8B030D-6E8A-4147-A177-3AD203B41FA5}">
                      <a16:colId xmlns:a16="http://schemas.microsoft.com/office/drawing/2014/main" val="919077352"/>
                    </a:ext>
                  </a:extLst>
                </a:gridCol>
                <a:gridCol w="906743">
                  <a:extLst>
                    <a:ext uri="{9D8B030D-6E8A-4147-A177-3AD203B41FA5}">
                      <a16:colId xmlns:a16="http://schemas.microsoft.com/office/drawing/2014/main" val="334838893"/>
                    </a:ext>
                  </a:extLst>
                </a:gridCol>
                <a:gridCol w="906743">
                  <a:extLst>
                    <a:ext uri="{9D8B030D-6E8A-4147-A177-3AD203B41FA5}">
                      <a16:colId xmlns:a16="http://schemas.microsoft.com/office/drawing/2014/main" val="3584613943"/>
                    </a:ext>
                  </a:extLst>
                </a:gridCol>
                <a:gridCol w="1340160">
                  <a:extLst>
                    <a:ext uri="{9D8B030D-6E8A-4147-A177-3AD203B41FA5}">
                      <a16:colId xmlns:a16="http://schemas.microsoft.com/office/drawing/2014/main" val="555548751"/>
                    </a:ext>
                  </a:extLst>
                </a:gridCol>
              </a:tblGrid>
              <a:tr h="211470">
                <a:tc>
                  <a:txBody>
                    <a:bodyPr/>
                    <a:lstStyle/>
                    <a:p>
                      <a:pPr algn="ctr"/>
                      <a:r>
                        <a:rPr lang="zh-CN" sz="1300" b="1" kern="100" dirty="0">
                          <a:effectLst/>
                          <a:latin typeface="Times New Roman" panose="02020603050405020304" pitchFamily="18" charset="0"/>
                          <a:ea typeface="微软雅黑" panose="020B0503020204020204" pitchFamily="34" charset="-122"/>
                          <a:cs typeface="Times New Roman" panose="02020603050405020304" pitchFamily="18" charset="0"/>
                        </a:rPr>
                        <a:t>节点</a:t>
                      </a:r>
                      <a:endParaRPr lang="en-US" altLang="zh-CN" sz="13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sz="1300" b="1" kern="100" dirty="0">
                          <a:effectLst/>
                          <a:latin typeface="Times New Roman" panose="02020603050405020304" pitchFamily="18" charset="0"/>
                          <a:ea typeface="微软雅黑" panose="020B0503020204020204" pitchFamily="34" charset="-122"/>
                          <a:cs typeface="Times New Roman" panose="02020603050405020304" pitchFamily="18" charset="0"/>
                        </a:rPr>
                        <a:t>类型</a:t>
                      </a: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r>
                        <a:rPr lang="zh-CN" sz="1300" b="1" kern="100" dirty="0">
                          <a:effectLst/>
                          <a:latin typeface="Times New Roman" panose="02020603050405020304" pitchFamily="18" charset="0"/>
                          <a:ea typeface="微软雅黑" panose="020B0503020204020204" pitchFamily="34" charset="-122"/>
                          <a:cs typeface="Times New Roman" panose="02020603050405020304" pitchFamily="18" charset="0"/>
                        </a:rPr>
                        <a:t>端节点</a:t>
                      </a:r>
                      <a:r>
                        <a:rPr lang="en-US" sz="1300" b="1" kern="100" dirty="0">
                          <a:effectLst/>
                          <a:latin typeface="Times New Roman" panose="02020603050405020304" pitchFamily="18" charset="0"/>
                          <a:ea typeface="微软雅黑" panose="020B0503020204020204" pitchFamily="34" charset="-122"/>
                          <a:cs typeface="Times New Roman" panose="02020603050405020304" pitchFamily="18" charset="0"/>
                        </a:rPr>
                        <a:t>A</a:t>
                      </a:r>
                      <a:endParaRPr lang="zh-CN" sz="13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r>
                        <a:rPr lang="zh-CN" sz="1300" b="1" kern="100" dirty="0">
                          <a:effectLst/>
                          <a:latin typeface="Times New Roman" panose="02020603050405020304" pitchFamily="18" charset="0"/>
                          <a:ea typeface="微软雅黑" panose="020B0503020204020204" pitchFamily="34" charset="-122"/>
                          <a:cs typeface="Times New Roman" panose="02020603050405020304" pitchFamily="18" charset="0"/>
                        </a:rPr>
                        <a:t>端节点</a:t>
                      </a:r>
                      <a:r>
                        <a:rPr lang="en-US" sz="1300" b="1" kern="100" dirty="0">
                          <a:effectLst/>
                          <a:latin typeface="Times New Roman" panose="02020603050405020304" pitchFamily="18" charset="0"/>
                          <a:ea typeface="微软雅黑" panose="020B0503020204020204" pitchFamily="34" charset="-122"/>
                          <a:cs typeface="Times New Roman" panose="02020603050405020304" pitchFamily="18" charset="0"/>
                        </a:rPr>
                        <a:t>B</a:t>
                      </a:r>
                      <a:endParaRPr lang="zh-CN" sz="13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r>
                        <a:rPr lang="zh-CN" sz="1300" b="1" kern="100" dirty="0">
                          <a:effectLst/>
                          <a:latin typeface="Times New Roman" panose="02020603050405020304" pitchFamily="18" charset="0"/>
                          <a:ea typeface="微软雅黑" panose="020B0503020204020204" pitchFamily="34" charset="-122"/>
                          <a:cs typeface="Times New Roman" panose="02020603050405020304" pitchFamily="18" charset="0"/>
                        </a:rPr>
                        <a:t>端节点</a:t>
                      </a:r>
                      <a:r>
                        <a:rPr lang="en-US" sz="1300" b="1" kern="100" dirty="0">
                          <a:effectLst/>
                          <a:latin typeface="Times New Roman" panose="02020603050405020304" pitchFamily="18" charset="0"/>
                          <a:ea typeface="微软雅黑" panose="020B0503020204020204" pitchFamily="34" charset="-122"/>
                          <a:cs typeface="Times New Roman" panose="02020603050405020304" pitchFamily="18" charset="0"/>
                        </a:rPr>
                        <a:t>C</a:t>
                      </a:r>
                      <a:endParaRPr lang="zh-CN" sz="13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r>
                        <a:rPr lang="zh-CN" sz="1300" b="1" kern="100" dirty="0">
                          <a:effectLst/>
                          <a:latin typeface="Times New Roman" panose="02020603050405020304" pitchFamily="18" charset="0"/>
                          <a:ea typeface="微软雅黑" panose="020B0503020204020204" pitchFamily="34" charset="-122"/>
                          <a:cs typeface="Times New Roman" panose="02020603050405020304" pitchFamily="18" charset="0"/>
                        </a:rPr>
                        <a:t>交换机</a:t>
                      </a:r>
                      <a:r>
                        <a:rPr lang="en-US" sz="1300" b="1" kern="100" dirty="0">
                          <a:effectLst/>
                          <a:latin typeface="Times New Roman" panose="02020603050405020304" pitchFamily="18" charset="0"/>
                          <a:ea typeface="微软雅黑" panose="020B0503020204020204" pitchFamily="34" charset="-122"/>
                          <a:cs typeface="Times New Roman" panose="02020603050405020304" pitchFamily="18" charset="0"/>
                        </a:rPr>
                        <a:t>S</a:t>
                      </a:r>
                      <a:endParaRPr lang="zh-CN" sz="13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2013084"/>
                  </a:ext>
                </a:extLst>
              </a:tr>
              <a:tr h="845880">
                <a:tc>
                  <a:txBody>
                    <a:bodyPr/>
                    <a:lstStyle/>
                    <a:p>
                      <a:pPr algn="ctr"/>
                      <a:r>
                        <a:rPr lang="en-US" sz="1200" kern="100">
                          <a:effectLst/>
                          <a:latin typeface="Times New Roman" panose="02020603050405020304" pitchFamily="18" charset="0"/>
                          <a:ea typeface="微软雅黑" panose="020B0503020204020204" pitchFamily="34" charset="-122"/>
                          <a:cs typeface="Times New Roman" panose="02020603050405020304" pitchFamily="18" charset="0"/>
                        </a:rPr>
                        <a:t>CPU</a:t>
                      </a:r>
                      <a:endParaRPr lang="zh-CN" sz="12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r>
                        <a:rPr lang="en-US" sz="1200" kern="100" dirty="0">
                          <a:effectLst/>
                          <a:latin typeface="Times New Roman" panose="02020603050405020304" pitchFamily="18" charset="0"/>
                          <a:ea typeface="微软雅黑" panose="020B0503020204020204" pitchFamily="34" charset="-122"/>
                          <a:cs typeface="Times New Roman" panose="02020603050405020304" pitchFamily="18" charset="0"/>
                        </a:rPr>
                        <a:t>Intel(R) Core(TM) i7-8809G @3.10GHz</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r>
                        <a:rPr lang="en-US" sz="1200" kern="100" dirty="0">
                          <a:effectLst/>
                          <a:latin typeface="Times New Roman" panose="02020603050405020304" pitchFamily="18" charset="0"/>
                          <a:ea typeface="微软雅黑" panose="020B0503020204020204" pitchFamily="34" charset="-122"/>
                          <a:cs typeface="Times New Roman" panose="02020603050405020304" pitchFamily="18" charset="0"/>
                        </a:rPr>
                        <a:t>Intel(R) Core(TM) i5-8365UE @1.60GHz</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r>
                        <a:rPr lang="en-US" sz="1200" kern="100" dirty="0">
                          <a:effectLst/>
                          <a:latin typeface="Times New Roman" panose="02020603050405020304" pitchFamily="18" charset="0"/>
                          <a:ea typeface="微软雅黑" panose="020B0503020204020204" pitchFamily="34" charset="-122"/>
                          <a:cs typeface="Times New Roman" panose="02020603050405020304" pitchFamily="18" charset="0"/>
                        </a:rPr>
                        <a:t>Intel(R) Core(TM) i7-8809G @3.10GHz</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r>
                        <a:rPr lang="en-US" sz="1200" kern="100" dirty="0">
                          <a:effectLst/>
                          <a:latin typeface="Times New Roman" panose="02020603050405020304" pitchFamily="18" charset="0"/>
                          <a:ea typeface="微软雅黑" panose="020B0503020204020204" pitchFamily="34" charset="-122"/>
                          <a:cs typeface="Times New Roman" panose="02020603050405020304" pitchFamily="18" charset="0"/>
                        </a:rPr>
                        <a:t>Intel(R) Core(TM) i7-7700 @3.60GHz</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17957232"/>
                  </a:ext>
                </a:extLst>
              </a:tr>
              <a:tr h="293567">
                <a:tc>
                  <a:txBody>
                    <a:bodyPr/>
                    <a:lstStyle/>
                    <a:p>
                      <a:pPr algn="ctr"/>
                      <a:r>
                        <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rPr>
                        <a:t>缓存（</a:t>
                      </a:r>
                      <a:r>
                        <a:rPr lang="en-US" sz="1200" kern="100" dirty="0">
                          <a:effectLst/>
                          <a:latin typeface="Times New Roman" panose="02020603050405020304" pitchFamily="18" charset="0"/>
                          <a:ea typeface="微软雅黑" panose="020B0503020204020204" pitchFamily="34" charset="-122"/>
                          <a:cs typeface="Times New Roman" panose="02020603050405020304" pitchFamily="18" charset="0"/>
                        </a:rPr>
                        <a:t>KB</a:t>
                      </a:r>
                      <a:r>
                        <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rPr>
                        <a:t>）</a:t>
                      </a:r>
                    </a:p>
                  </a:txBody>
                  <a:tcPr marL="68580" marR="68580" marT="0" marB="0" anchor="ctr"/>
                </a:tc>
                <a:tc>
                  <a:txBody>
                    <a:bodyPr/>
                    <a:lstStyle/>
                    <a:p>
                      <a:pPr algn="ctr"/>
                      <a:r>
                        <a:rPr lang="en-US" sz="1200" kern="100">
                          <a:effectLst/>
                          <a:latin typeface="Times New Roman" panose="02020603050405020304" pitchFamily="18" charset="0"/>
                          <a:ea typeface="微软雅黑" panose="020B0503020204020204" pitchFamily="34" charset="-122"/>
                          <a:cs typeface="Times New Roman" panose="02020603050405020304" pitchFamily="18" charset="0"/>
                        </a:rPr>
                        <a:t>8192</a:t>
                      </a:r>
                      <a:endParaRPr lang="zh-CN" sz="12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200" kern="100">
                          <a:effectLst/>
                          <a:latin typeface="Times New Roman" panose="02020603050405020304" pitchFamily="18" charset="0"/>
                          <a:ea typeface="微软雅黑" panose="020B0503020204020204" pitchFamily="34" charset="-122"/>
                          <a:cs typeface="Times New Roman" panose="02020603050405020304" pitchFamily="18" charset="0"/>
                        </a:rPr>
                        <a:t>6144</a:t>
                      </a:r>
                      <a:endParaRPr lang="zh-CN" sz="12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200" kern="100">
                          <a:effectLst/>
                          <a:latin typeface="Times New Roman" panose="02020603050405020304" pitchFamily="18" charset="0"/>
                          <a:ea typeface="微软雅黑" panose="020B0503020204020204" pitchFamily="34" charset="-122"/>
                          <a:cs typeface="Times New Roman" panose="02020603050405020304" pitchFamily="18" charset="0"/>
                        </a:rPr>
                        <a:t>8192</a:t>
                      </a:r>
                      <a:endParaRPr lang="zh-CN" sz="12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200" kern="100">
                          <a:effectLst/>
                          <a:latin typeface="Times New Roman" panose="02020603050405020304" pitchFamily="18" charset="0"/>
                          <a:ea typeface="微软雅黑" panose="020B0503020204020204" pitchFamily="34" charset="-122"/>
                          <a:cs typeface="Times New Roman" panose="02020603050405020304" pitchFamily="18" charset="0"/>
                        </a:rPr>
                        <a:t>8192</a:t>
                      </a:r>
                      <a:endParaRPr lang="zh-CN" sz="12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034211262"/>
                  </a:ext>
                </a:extLst>
              </a:tr>
              <a:tr h="634410">
                <a:tc>
                  <a:txBody>
                    <a:bodyPr/>
                    <a:lstStyle/>
                    <a:p>
                      <a:pPr algn="ctr"/>
                      <a:r>
                        <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rPr>
                        <a:t>网卡</a:t>
                      </a:r>
                    </a:p>
                  </a:txBody>
                  <a:tcPr marL="68580" marR="68580" marT="0" marB="0" anchor="ctr"/>
                </a:tc>
                <a:tc>
                  <a:txBody>
                    <a:bodyPr/>
                    <a:lstStyle/>
                    <a:p>
                      <a:pPr algn="ctr"/>
                      <a:r>
                        <a:rPr lang="en-US" sz="1200" kern="100">
                          <a:effectLst/>
                          <a:latin typeface="Times New Roman" panose="02020603050405020304" pitchFamily="18" charset="0"/>
                          <a:ea typeface="微软雅黑" panose="020B0503020204020204" pitchFamily="34" charset="-122"/>
                          <a:cs typeface="Times New Roman" panose="02020603050405020304" pitchFamily="18" charset="0"/>
                        </a:rPr>
                        <a:t>Ethernet Controller I210</a:t>
                      </a:r>
                      <a:endParaRPr lang="zh-CN" sz="12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200" kern="100">
                          <a:effectLst/>
                          <a:latin typeface="Times New Roman" panose="02020603050405020304" pitchFamily="18" charset="0"/>
                          <a:ea typeface="微软雅黑" panose="020B0503020204020204" pitchFamily="34" charset="-122"/>
                          <a:cs typeface="Times New Roman" panose="02020603050405020304" pitchFamily="18" charset="0"/>
                        </a:rPr>
                        <a:t>Ethernet Controller I210</a:t>
                      </a:r>
                      <a:endParaRPr lang="zh-CN" sz="12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200" kern="100" dirty="0">
                          <a:effectLst/>
                          <a:latin typeface="Times New Roman" panose="02020603050405020304" pitchFamily="18" charset="0"/>
                          <a:ea typeface="微软雅黑" panose="020B0503020204020204" pitchFamily="34" charset="-122"/>
                          <a:cs typeface="Times New Roman" panose="02020603050405020304" pitchFamily="18" charset="0"/>
                        </a:rPr>
                        <a:t>Ethernet Controller I210</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200" kern="100" dirty="0">
                          <a:effectLst/>
                          <a:latin typeface="Times New Roman" panose="02020603050405020304" pitchFamily="18" charset="0"/>
                          <a:ea typeface="微软雅黑" panose="020B0503020204020204" pitchFamily="34" charset="-122"/>
                          <a:cs typeface="Times New Roman" panose="02020603050405020304" pitchFamily="18" charset="0"/>
                        </a:rPr>
                        <a:t>PCIE-0400-TSN Network Interface Card</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46605783"/>
                  </a:ext>
                </a:extLst>
              </a:tr>
              <a:tr h="422939">
                <a:tc>
                  <a:txBody>
                    <a:bodyPr/>
                    <a:lstStyle/>
                    <a:p>
                      <a:pPr algn="ctr"/>
                      <a:r>
                        <a:rPr lang="zh-CN" sz="1200" kern="100">
                          <a:effectLst/>
                          <a:latin typeface="Times New Roman" panose="02020603050405020304" pitchFamily="18" charset="0"/>
                          <a:ea typeface="微软雅黑" panose="020B0503020204020204" pitchFamily="34" charset="-122"/>
                          <a:cs typeface="Times New Roman" panose="02020603050405020304" pitchFamily="18" charset="0"/>
                        </a:rPr>
                        <a:t>操作系统</a:t>
                      </a:r>
                    </a:p>
                  </a:txBody>
                  <a:tcPr marL="68580" marR="68580" marT="0" marB="0" anchor="ctr"/>
                </a:tc>
                <a:tc>
                  <a:txBody>
                    <a:bodyPr/>
                    <a:lstStyle/>
                    <a:p>
                      <a:pPr algn="ctr"/>
                      <a:r>
                        <a:rPr lang="en-US" sz="1200" kern="100">
                          <a:effectLst/>
                          <a:latin typeface="Times New Roman" panose="02020603050405020304" pitchFamily="18" charset="0"/>
                          <a:ea typeface="微软雅黑" panose="020B0503020204020204" pitchFamily="34" charset="-122"/>
                          <a:cs typeface="Times New Roman" panose="02020603050405020304" pitchFamily="18" charset="0"/>
                        </a:rPr>
                        <a:t>Ubuntu 20.04 LTS</a:t>
                      </a:r>
                      <a:endParaRPr lang="zh-CN" sz="12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200" kern="100" dirty="0">
                          <a:effectLst/>
                          <a:latin typeface="Times New Roman" panose="02020603050405020304" pitchFamily="18" charset="0"/>
                          <a:ea typeface="微软雅黑" panose="020B0503020204020204" pitchFamily="34" charset="-122"/>
                          <a:cs typeface="Times New Roman" panose="02020603050405020304" pitchFamily="18" charset="0"/>
                        </a:rPr>
                        <a:t>Ubuntu 18.04.3 LTS</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200" kern="100">
                          <a:effectLst/>
                          <a:latin typeface="Times New Roman" panose="02020603050405020304" pitchFamily="18" charset="0"/>
                          <a:ea typeface="微软雅黑" panose="020B0503020204020204" pitchFamily="34" charset="-122"/>
                          <a:cs typeface="Times New Roman" panose="02020603050405020304" pitchFamily="18" charset="0"/>
                        </a:rPr>
                        <a:t>Ubuntu 18.04.4 LTS</a:t>
                      </a:r>
                      <a:endParaRPr lang="zh-CN" sz="12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200" kern="100" dirty="0">
                          <a:effectLst/>
                          <a:latin typeface="Times New Roman" panose="02020603050405020304" pitchFamily="18" charset="0"/>
                          <a:ea typeface="微软雅黑" panose="020B0503020204020204" pitchFamily="34" charset="-122"/>
                          <a:cs typeface="Times New Roman" panose="02020603050405020304" pitchFamily="18" charset="0"/>
                        </a:rPr>
                        <a:t>Fedora 25</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36564060"/>
                  </a:ext>
                </a:extLst>
              </a:tr>
              <a:tr h="1057350">
                <a:tc>
                  <a:txBody>
                    <a:bodyPr/>
                    <a:lstStyle/>
                    <a:p>
                      <a:pPr algn="ctr"/>
                      <a:r>
                        <a:rPr lang="zh-CN" sz="1200" kern="100">
                          <a:effectLst/>
                          <a:latin typeface="Times New Roman" panose="02020603050405020304" pitchFamily="18" charset="0"/>
                          <a:ea typeface="微软雅黑" panose="020B0503020204020204" pitchFamily="34" charset="-122"/>
                          <a:cs typeface="Times New Roman" panose="02020603050405020304" pitchFamily="18" charset="0"/>
                        </a:rPr>
                        <a:t>操作系统内核</a:t>
                      </a:r>
                    </a:p>
                  </a:txBody>
                  <a:tcPr marL="68580" marR="68580" marT="0" marB="0" anchor="ctr"/>
                </a:tc>
                <a:tc>
                  <a:txBody>
                    <a:bodyPr/>
                    <a:lstStyle/>
                    <a:p>
                      <a:pPr algn="ctr"/>
                      <a:r>
                        <a:rPr lang="en-US" sz="1200" kern="100">
                          <a:effectLst/>
                          <a:latin typeface="Times New Roman" panose="02020603050405020304" pitchFamily="18" charset="0"/>
                          <a:ea typeface="微软雅黑" panose="020B0503020204020204" pitchFamily="34" charset="-122"/>
                          <a:cs typeface="Times New Roman" panose="02020603050405020304" pitchFamily="18" charset="0"/>
                        </a:rPr>
                        <a:t>5.4.0-52-generic</a:t>
                      </a:r>
                      <a:endParaRPr lang="zh-CN" sz="12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200" kern="100" dirty="0">
                          <a:effectLst/>
                          <a:latin typeface="Times New Roman" panose="02020603050405020304" pitchFamily="18" charset="0"/>
                          <a:ea typeface="微软雅黑" panose="020B0503020204020204" pitchFamily="34" charset="-122"/>
                          <a:cs typeface="Times New Roman" panose="02020603050405020304" pitchFamily="18" charset="0"/>
                        </a:rPr>
                        <a:t>4.19.59-intel-pk-standard-ecs1.0</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200" kern="100">
                          <a:effectLst/>
                          <a:latin typeface="Times New Roman" panose="02020603050405020304" pitchFamily="18" charset="0"/>
                          <a:ea typeface="微软雅黑" panose="020B0503020204020204" pitchFamily="34" charset="-122"/>
                          <a:cs typeface="Times New Roman" panose="02020603050405020304" pitchFamily="18" charset="0"/>
                        </a:rPr>
                        <a:t>4.19.59-rt24-intel-pk-preempt-rt-ecs1.0</a:t>
                      </a:r>
                      <a:endParaRPr lang="zh-CN" sz="12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200" kern="100">
                          <a:effectLst/>
                          <a:latin typeface="Times New Roman" panose="02020603050405020304" pitchFamily="18" charset="0"/>
                          <a:ea typeface="微软雅黑" panose="020B0503020204020204" pitchFamily="34" charset="-122"/>
                          <a:cs typeface="Times New Roman" panose="02020603050405020304" pitchFamily="18" charset="0"/>
                        </a:rPr>
                        <a:t>4.9.11-200.rt9.1.fc25.ccrma.x86_64+rt</a:t>
                      </a:r>
                      <a:endParaRPr lang="zh-CN" sz="12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51942433"/>
                  </a:ext>
                </a:extLst>
              </a:tr>
              <a:tr h="422939">
                <a:tc>
                  <a:txBody>
                    <a:bodyPr/>
                    <a:lstStyle/>
                    <a:p>
                      <a:pPr algn="ctr"/>
                      <a:r>
                        <a:rPr lang="en-US" sz="1200" kern="100">
                          <a:effectLst/>
                          <a:latin typeface="Times New Roman" panose="02020603050405020304" pitchFamily="18" charset="0"/>
                          <a:ea typeface="微软雅黑" panose="020B0503020204020204" pitchFamily="34" charset="-122"/>
                          <a:cs typeface="Times New Roman" panose="02020603050405020304" pitchFamily="18" charset="0"/>
                        </a:rPr>
                        <a:t>IP</a:t>
                      </a:r>
                      <a:r>
                        <a:rPr lang="zh-CN" sz="1200" kern="100">
                          <a:effectLst/>
                          <a:latin typeface="Times New Roman" panose="02020603050405020304" pitchFamily="18" charset="0"/>
                          <a:ea typeface="微软雅黑" panose="020B0503020204020204" pitchFamily="34" charset="-122"/>
                          <a:cs typeface="Times New Roman" panose="02020603050405020304" pitchFamily="18" charset="0"/>
                        </a:rPr>
                        <a:t>地址</a:t>
                      </a:r>
                    </a:p>
                  </a:txBody>
                  <a:tcPr marL="68580" marR="68580" marT="0" marB="0" anchor="ctr"/>
                </a:tc>
                <a:tc>
                  <a:txBody>
                    <a:bodyPr/>
                    <a:lstStyle/>
                    <a:p>
                      <a:pPr algn="ctr"/>
                      <a:r>
                        <a:rPr lang="en-US" sz="1200" kern="100">
                          <a:effectLst/>
                          <a:latin typeface="Times New Roman" panose="02020603050405020304" pitchFamily="18" charset="0"/>
                          <a:ea typeface="微软雅黑" panose="020B0503020204020204" pitchFamily="34" charset="-122"/>
                          <a:cs typeface="Times New Roman" panose="02020603050405020304" pitchFamily="18" charset="0"/>
                        </a:rPr>
                        <a:t>192.168.96.2/24</a:t>
                      </a:r>
                      <a:endParaRPr lang="zh-CN" sz="12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200" kern="100">
                          <a:effectLst/>
                          <a:latin typeface="Times New Roman" panose="02020603050405020304" pitchFamily="18" charset="0"/>
                          <a:ea typeface="微软雅黑" panose="020B0503020204020204" pitchFamily="34" charset="-122"/>
                          <a:cs typeface="Times New Roman" panose="02020603050405020304" pitchFamily="18" charset="0"/>
                        </a:rPr>
                        <a:t>192.168.96.3/24</a:t>
                      </a:r>
                      <a:endParaRPr lang="zh-CN" sz="12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200" kern="100">
                          <a:effectLst/>
                          <a:latin typeface="Times New Roman" panose="02020603050405020304" pitchFamily="18" charset="0"/>
                          <a:ea typeface="微软雅黑" panose="020B0503020204020204" pitchFamily="34" charset="-122"/>
                          <a:cs typeface="Times New Roman" panose="02020603050405020304" pitchFamily="18" charset="0"/>
                        </a:rPr>
                        <a:t>192.168.96.4/24</a:t>
                      </a:r>
                      <a:endParaRPr lang="zh-CN" sz="12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zh-CN" sz="1200" kern="100">
                          <a:effectLst/>
                          <a:latin typeface="Times New Roman" panose="02020603050405020304" pitchFamily="18" charset="0"/>
                          <a:ea typeface="微软雅黑" panose="020B0503020204020204" pitchFamily="34" charset="-122"/>
                          <a:cs typeface="Times New Roman" panose="02020603050405020304" pitchFamily="18" charset="0"/>
                        </a:rPr>
                        <a:t>－</a:t>
                      </a:r>
                    </a:p>
                  </a:txBody>
                  <a:tcPr marL="68580" marR="68580" marT="0" marB="0" anchor="ctr"/>
                </a:tc>
                <a:extLst>
                  <a:ext uri="{0D108BD9-81ED-4DB2-BD59-A6C34878D82A}">
                    <a16:rowId xmlns:a16="http://schemas.microsoft.com/office/drawing/2014/main" val="2933927774"/>
                  </a:ext>
                </a:extLst>
              </a:tr>
              <a:tr h="422939">
                <a:tc>
                  <a:txBody>
                    <a:bodyPr/>
                    <a:lstStyle/>
                    <a:p>
                      <a:pPr algn="ctr"/>
                      <a:r>
                        <a:rPr lang="zh-CN" sz="1200" kern="100">
                          <a:effectLst/>
                          <a:latin typeface="Times New Roman" panose="02020603050405020304" pitchFamily="18" charset="0"/>
                          <a:ea typeface="微软雅黑" panose="020B0503020204020204" pitchFamily="34" charset="-122"/>
                          <a:cs typeface="Times New Roman" panose="02020603050405020304" pitchFamily="18" charset="0"/>
                        </a:rPr>
                        <a:t>编译器</a:t>
                      </a:r>
                    </a:p>
                  </a:txBody>
                  <a:tcPr marL="68580" marR="68580" marT="0" marB="0" anchor="ctr"/>
                </a:tc>
                <a:tc>
                  <a:txBody>
                    <a:bodyPr/>
                    <a:lstStyle/>
                    <a:p>
                      <a:pPr algn="ctr"/>
                      <a:r>
                        <a:rPr lang="en-US" sz="1200" kern="100">
                          <a:effectLst/>
                          <a:latin typeface="Times New Roman" panose="02020603050405020304" pitchFamily="18" charset="0"/>
                          <a:ea typeface="微软雅黑" panose="020B0503020204020204" pitchFamily="34" charset="-122"/>
                          <a:cs typeface="Times New Roman" panose="02020603050405020304" pitchFamily="18" charset="0"/>
                        </a:rPr>
                        <a:t>gcc version 9.3.0</a:t>
                      </a:r>
                      <a:endParaRPr lang="zh-CN" sz="12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200" kern="100">
                          <a:effectLst/>
                          <a:latin typeface="Times New Roman" panose="02020603050405020304" pitchFamily="18" charset="0"/>
                          <a:ea typeface="微软雅黑" panose="020B0503020204020204" pitchFamily="34" charset="-122"/>
                          <a:cs typeface="Times New Roman" panose="02020603050405020304" pitchFamily="18" charset="0"/>
                        </a:rPr>
                        <a:t>gcc version 7.5.0</a:t>
                      </a:r>
                      <a:endParaRPr lang="zh-CN" sz="12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200" kern="100">
                          <a:effectLst/>
                          <a:latin typeface="Times New Roman" panose="02020603050405020304" pitchFamily="18" charset="0"/>
                          <a:ea typeface="微软雅黑" panose="020B0503020204020204" pitchFamily="34" charset="-122"/>
                          <a:cs typeface="Times New Roman" panose="02020603050405020304" pitchFamily="18" charset="0"/>
                        </a:rPr>
                        <a:t>gcc version 7.5.0</a:t>
                      </a:r>
                      <a:endParaRPr lang="zh-CN" sz="12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sz="1200" kern="100" dirty="0" err="1">
                          <a:effectLst/>
                          <a:latin typeface="Times New Roman" panose="02020603050405020304" pitchFamily="18" charset="0"/>
                          <a:ea typeface="微软雅黑" panose="020B0503020204020204" pitchFamily="34" charset="-122"/>
                          <a:cs typeface="Times New Roman" panose="02020603050405020304" pitchFamily="18" charset="0"/>
                        </a:rPr>
                        <a:t>gcc</a:t>
                      </a:r>
                      <a:r>
                        <a:rPr lang="en-US" sz="1200" kern="100" dirty="0">
                          <a:effectLst/>
                          <a:latin typeface="Times New Roman" panose="02020603050405020304" pitchFamily="18" charset="0"/>
                          <a:ea typeface="微软雅黑" panose="020B0503020204020204" pitchFamily="34" charset="-122"/>
                          <a:cs typeface="Times New Roman" panose="02020603050405020304" pitchFamily="18" charset="0"/>
                        </a:rPr>
                        <a:t> version 6.4.1</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94829839"/>
                  </a:ext>
                </a:extLst>
              </a:tr>
            </a:tbl>
          </a:graphicData>
        </a:graphic>
      </p:graphicFrame>
      <p:sp>
        <p:nvSpPr>
          <p:cNvPr id="10" name="文本框 9">
            <a:extLst>
              <a:ext uri="{FF2B5EF4-FFF2-40B4-BE49-F238E27FC236}">
                <a16:creationId xmlns:a16="http://schemas.microsoft.com/office/drawing/2014/main" id="{C3C6C8A7-3992-4634-9423-9DECCCD77119}"/>
              </a:ext>
            </a:extLst>
          </p:cNvPr>
          <p:cNvSpPr txBox="1"/>
          <p:nvPr/>
        </p:nvSpPr>
        <p:spPr>
          <a:xfrm>
            <a:off x="494024" y="1810495"/>
            <a:ext cx="4626615" cy="1336071"/>
          </a:xfrm>
          <a:prstGeom prst="rect">
            <a:avLst/>
          </a:prstGeom>
          <a:noFill/>
        </p:spPr>
        <p:txBody>
          <a:bodyPr wrap="square" rtlCol="0">
            <a:spAutoFit/>
          </a:bodyPr>
          <a:lstStyle/>
          <a:p>
            <a:pPr marL="342900" lvl="1" indent="-342900">
              <a:lnSpc>
                <a:spcPct val="150000"/>
              </a:lnSpc>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钢铁热轧流程管控网络测试</a:t>
            </a:r>
            <a:endParaRPr lang="en-US" altLang="zh-CN" sz="2000" b="1" dirty="0">
              <a:latin typeface="微软雅黑" panose="020B0503020204020204" pitchFamily="34" charset="-122"/>
              <a:ea typeface="微软雅黑" panose="020B0503020204020204" pitchFamily="34" charset="-122"/>
              <a:cs typeface="Times New Roman" panose="02020603050405020304" pitchFamily="18" charset="0"/>
            </a:endParaRPr>
          </a:p>
          <a:p>
            <a:pPr marL="742950" lvl="1" indent="-285750">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时钟模型</a:t>
            </a:r>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偏差测试</a:t>
            </a:r>
            <a:endParaRPr lang="en-US" altLang="zh-CN"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742950" lvl="1" indent="-285750">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时钟模型</a:t>
            </a:r>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同步性能测试</a:t>
            </a:r>
            <a:endParaRPr lang="en-US" altLang="zh-CN"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文本框 13">
            <a:extLst>
              <a:ext uri="{FF2B5EF4-FFF2-40B4-BE49-F238E27FC236}">
                <a16:creationId xmlns:a16="http://schemas.microsoft.com/office/drawing/2014/main" id="{9BF2B856-2BB8-4A1E-B167-31AFE1018787}"/>
              </a:ext>
            </a:extLst>
          </p:cNvPr>
          <p:cNvSpPr txBox="1"/>
          <p:nvPr/>
        </p:nvSpPr>
        <p:spPr>
          <a:xfrm>
            <a:off x="5856998" y="1712456"/>
            <a:ext cx="1467596" cy="369332"/>
          </a:xfrm>
          <a:prstGeom prst="rect">
            <a:avLst/>
          </a:prstGeom>
          <a:noFill/>
        </p:spPr>
        <p:txBody>
          <a:bodyPr wrap="square">
            <a:spAutoFit/>
          </a:bodyPr>
          <a:lstStyle/>
          <a:p>
            <a:pPr algn="ctr"/>
            <a:r>
              <a:rPr lang="zh-CN" altLang="en-US" sz="1800" b="1" i="0" dirty="0">
                <a:solidFill>
                  <a:srgbClr val="000000"/>
                </a:solidFill>
                <a:effectLst/>
                <a:latin typeface="微软雅黑" panose="020B0503020204020204" pitchFamily="34" charset="-122"/>
                <a:ea typeface="微软雅黑" panose="020B0503020204020204" pitchFamily="34" charset="-122"/>
              </a:rPr>
              <a:t>节点配置表</a:t>
            </a:r>
            <a:r>
              <a:rPr lang="zh-CN" altLang="en-US" b="1" dirty="0">
                <a:latin typeface="微软雅黑" panose="020B0503020204020204" pitchFamily="34" charset="-122"/>
                <a:ea typeface="微软雅黑" panose="020B0503020204020204" pitchFamily="34" charset="-122"/>
              </a:rPr>
              <a:t> </a:t>
            </a:r>
          </a:p>
        </p:txBody>
      </p:sp>
      <p:sp>
        <p:nvSpPr>
          <p:cNvPr id="16" name="文本框 15">
            <a:extLst>
              <a:ext uri="{FF2B5EF4-FFF2-40B4-BE49-F238E27FC236}">
                <a16:creationId xmlns:a16="http://schemas.microsoft.com/office/drawing/2014/main" id="{37B56868-E7D9-4C8E-8AE7-D3440B490005}"/>
              </a:ext>
            </a:extLst>
          </p:cNvPr>
          <p:cNvSpPr txBox="1"/>
          <p:nvPr/>
        </p:nvSpPr>
        <p:spPr>
          <a:xfrm>
            <a:off x="1463295" y="6279543"/>
            <a:ext cx="1568918" cy="369332"/>
          </a:xfrm>
          <a:prstGeom prst="rect">
            <a:avLst/>
          </a:prstGeom>
          <a:noFill/>
        </p:spPr>
        <p:txBody>
          <a:bodyPr wrap="square">
            <a:spAutoFit/>
          </a:bodyPr>
          <a:lstStyle>
            <a:defPPr>
              <a:defRPr lang="zh-CN"/>
            </a:defPPr>
            <a:lvl1pPr>
              <a:defRPr b="1" i="0">
                <a:solidFill>
                  <a:srgbClr val="000000"/>
                </a:solidFill>
                <a:effectLst/>
                <a:latin typeface="微软雅黑" panose="020B0503020204020204" pitchFamily="34" charset="-122"/>
                <a:ea typeface="微软雅黑" panose="020B0503020204020204" pitchFamily="34" charset="-122"/>
              </a:defRPr>
            </a:lvl1pPr>
          </a:lstStyle>
          <a:p>
            <a:pPr algn="ctr"/>
            <a:r>
              <a:rPr lang="zh-CN" altLang="en-US" dirty="0"/>
              <a:t>网络拓扑图</a:t>
            </a:r>
          </a:p>
        </p:txBody>
      </p:sp>
      <p:pic>
        <p:nvPicPr>
          <p:cNvPr id="20" name="图片 19">
            <a:extLst>
              <a:ext uri="{FF2B5EF4-FFF2-40B4-BE49-F238E27FC236}">
                <a16:creationId xmlns:a16="http://schemas.microsoft.com/office/drawing/2014/main" id="{6D481AE9-4A2E-468A-9BE5-24871430046D}"/>
              </a:ext>
            </a:extLst>
          </p:cNvPr>
          <p:cNvPicPr>
            <a:picLocks noChangeAspect="1"/>
          </p:cNvPicPr>
          <p:nvPr/>
        </p:nvPicPr>
        <p:blipFill>
          <a:blip r:embed="rId3"/>
          <a:stretch>
            <a:fillRect/>
          </a:stretch>
        </p:blipFill>
        <p:spPr>
          <a:xfrm>
            <a:off x="556247" y="3204044"/>
            <a:ext cx="3383014" cy="3444831"/>
          </a:xfrm>
          <a:prstGeom prst="rect">
            <a:avLst/>
          </a:prstGeom>
        </p:spPr>
      </p:pic>
    </p:spTree>
    <p:extLst>
      <p:ext uri="{BB962C8B-B14F-4D97-AF65-F5344CB8AC3E}">
        <p14:creationId xmlns:p14="http://schemas.microsoft.com/office/powerpoint/2010/main" val="22438484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A9769267-7EB6-4FD9-B2D7-6AB2D0198D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16" y="2375669"/>
            <a:ext cx="3072805" cy="2313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 name="Picture 3">
            <a:extLst>
              <a:ext uri="{FF2B5EF4-FFF2-40B4-BE49-F238E27FC236}">
                <a16:creationId xmlns:a16="http://schemas.microsoft.com/office/drawing/2014/main" id="{F912D5CF-0127-46C4-8603-FA899A32C8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8631" y="2375669"/>
            <a:ext cx="3114603" cy="2313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Picture 4">
            <a:extLst>
              <a:ext uri="{FF2B5EF4-FFF2-40B4-BE49-F238E27FC236}">
                <a16:creationId xmlns:a16="http://schemas.microsoft.com/office/drawing/2014/main" id="{DDF5A7EB-655C-4BAE-AB27-AD7010C9B1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9344" y="2375669"/>
            <a:ext cx="3084940" cy="2313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a:extLst>
              <a:ext uri="{FF2B5EF4-FFF2-40B4-BE49-F238E27FC236}">
                <a16:creationId xmlns:a16="http://schemas.microsoft.com/office/drawing/2014/main" id="{F7379E92-747E-434E-8E90-B174E58223C9}"/>
              </a:ext>
            </a:extLst>
          </p:cNvPr>
          <p:cNvSpPr/>
          <p:nvPr/>
        </p:nvSpPr>
        <p:spPr>
          <a:xfrm>
            <a:off x="249349" y="857654"/>
            <a:ext cx="7981672"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复杂场景下含传输时延补偿的时钟建模研究</a:t>
            </a:r>
          </a:p>
        </p:txBody>
      </p:sp>
      <p:sp>
        <p:nvSpPr>
          <p:cNvPr id="2" name="Rectangle 2">
            <a:extLst>
              <a:ext uri="{FF2B5EF4-FFF2-40B4-BE49-F238E27FC236}">
                <a16:creationId xmlns:a16="http://schemas.microsoft.com/office/drawing/2014/main" id="{E99ECB26-9CDA-4F01-A361-E5D174FE6EF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文本框 10">
            <a:extLst>
              <a:ext uri="{FF2B5EF4-FFF2-40B4-BE49-F238E27FC236}">
                <a16:creationId xmlns:a16="http://schemas.microsoft.com/office/drawing/2014/main" id="{7B4724E1-7678-4860-B2BD-6548011D2712}"/>
              </a:ext>
            </a:extLst>
          </p:cNvPr>
          <p:cNvSpPr txBox="1"/>
          <p:nvPr/>
        </p:nvSpPr>
        <p:spPr>
          <a:xfrm>
            <a:off x="141340" y="4684180"/>
            <a:ext cx="2829555" cy="458908"/>
          </a:xfrm>
          <a:prstGeom prst="rect">
            <a:avLst/>
          </a:prstGeom>
        </p:spPr>
        <p:txBody>
          <a:bodyPr wrap="square">
            <a:spAutoFit/>
          </a:bodyPr>
          <a:lstStyle>
            <a:defPPr>
              <a:defRPr lang="zh-CN"/>
            </a:defPPr>
            <a:lvl1pPr>
              <a:lnSpc>
                <a:spcPct val="150000"/>
              </a:lnSpc>
              <a:defRPr kern="100">
                <a:latin typeface="微软雅黑" panose="020B0503020204020204" pitchFamily="34" charset="-122"/>
                <a:ea typeface="微软雅黑" panose="020B0503020204020204" pitchFamily="34" charset="-122"/>
              </a:defRPr>
            </a:lvl1pPr>
          </a:lstStyle>
          <a:p>
            <a:r>
              <a:rPr lang="en-US" altLang="zh-CN" dirty="0"/>
              <a:t>25℃</a:t>
            </a:r>
            <a:r>
              <a:rPr lang="zh-CN" altLang="en-US" dirty="0"/>
              <a:t>下</a:t>
            </a:r>
            <a:r>
              <a:rPr lang="en-US" altLang="zh-CN" dirty="0"/>
              <a:t>A</a:t>
            </a:r>
            <a:r>
              <a:rPr lang="zh-CN" altLang="en-US" dirty="0"/>
              <a:t>和</a:t>
            </a:r>
            <a:r>
              <a:rPr lang="en-US" altLang="zh-CN" dirty="0"/>
              <a:t>S</a:t>
            </a:r>
            <a:r>
              <a:rPr lang="zh-CN" altLang="en-US" dirty="0"/>
              <a:t>模型误差统计</a:t>
            </a:r>
          </a:p>
        </p:txBody>
      </p:sp>
      <p:sp>
        <p:nvSpPr>
          <p:cNvPr id="13" name="文本框 12">
            <a:extLst>
              <a:ext uri="{FF2B5EF4-FFF2-40B4-BE49-F238E27FC236}">
                <a16:creationId xmlns:a16="http://schemas.microsoft.com/office/drawing/2014/main" id="{10CABD3E-43CE-4858-BC15-DF85857CCD74}"/>
              </a:ext>
            </a:extLst>
          </p:cNvPr>
          <p:cNvSpPr txBox="1"/>
          <p:nvPr/>
        </p:nvSpPr>
        <p:spPr>
          <a:xfrm>
            <a:off x="3211968" y="4684180"/>
            <a:ext cx="2829555" cy="458908"/>
          </a:xfrm>
          <a:prstGeom prst="rect">
            <a:avLst/>
          </a:prstGeom>
        </p:spPr>
        <p:txBody>
          <a:bodyPr wrap="square">
            <a:spAutoFit/>
          </a:bodyPr>
          <a:lstStyle>
            <a:defPPr>
              <a:defRPr lang="zh-CN"/>
            </a:defPPr>
            <a:lvl1pPr>
              <a:lnSpc>
                <a:spcPct val="150000"/>
              </a:lnSpc>
              <a:defRPr kern="100">
                <a:latin typeface="微软雅黑" panose="020B0503020204020204" pitchFamily="34" charset="-122"/>
                <a:ea typeface="微软雅黑" panose="020B0503020204020204" pitchFamily="34" charset="-122"/>
              </a:defRPr>
            </a:lvl1pPr>
          </a:lstStyle>
          <a:p>
            <a:r>
              <a:rPr lang="en-US" altLang="zh-CN" dirty="0"/>
              <a:t>35℃</a:t>
            </a:r>
            <a:r>
              <a:rPr lang="zh-CN" altLang="en-US" dirty="0"/>
              <a:t>下</a:t>
            </a:r>
            <a:r>
              <a:rPr lang="en-US" altLang="zh-CN" dirty="0"/>
              <a:t>A</a:t>
            </a:r>
            <a:r>
              <a:rPr lang="zh-CN" altLang="en-US" dirty="0"/>
              <a:t>和</a:t>
            </a:r>
            <a:r>
              <a:rPr lang="en-US" altLang="zh-CN" dirty="0"/>
              <a:t>S</a:t>
            </a:r>
            <a:r>
              <a:rPr lang="zh-CN" altLang="en-US" dirty="0"/>
              <a:t>模型误差统计</a:t>
            </a:r>
          </a:p>
        </p:txBody>
      </p:sp>
      <p:sp>
        <p:nvSpPr>
          <p:cNvPr id="14" name="文本框 13">
            <a:extLst>
              <a:ext uri="{FF2B5EF4-FFF2-40B4-BE49-F238E27FC236}">
                <a16:creationId xmlns:a16="http://schemas.microsoft.com/office/drawing/2014/main" id="{E5F4959F-EC5A-42FF-B6F8-E83CEC18A78B}"/>
              </a:ext>
            </a:extLst>
          </p:cNvPr>
          <p:cNvSpPr txBox="1"/>
          <p:nvPr/>
        </p:nvSpPr>
        <p:spPr>
          <a:xfrm>
            <a:off x="6326571" y="4684180"/>
            <a:ext cx="2829555" cy="458908"/>
          </a:xfrm>
          <a:prstGeom prst="rect">
            <a:avLst/>
          </a:prstGeom>
        </p:spPr>
        <p:txBody>
          <a:bodyPr wrap="square">
            <a:spAutoFit/>
          </a:bodyPr>
          <a:lstStyle>
            <a:defPPr>
              <a:defRPr lang="zh-CN"/>
            </a:defPPr>
            <a:lvl1pPr>
              <a:lnSpc>
                <a:spcPct val="150000"/>
              </a:lnSpc>
              <a:defRPr kern="100">
                <a:latin typeface="微软雅黑" panose="020B0503020204020204" pitchFamily="34" charset="-122"/>
                <a:ea typeface="微软雅黑" panose="020B0503020204020204" pitchFamily="34" charset="-122"/>
              </a:defRPr>
            </a:lvl1pPr>
          </a:lstStyle>
          <a:p>
            <a:r>
              <a:rPr lang="en-US" altLang="zh-CN" dirty="0"/>
              <a:t>45℃</a:t>
            </a:r>
            <a:r>
              <a:rPr lang="zh-CN" altLang="en-US" dirty="0"/>
              <a:t>下</a:t>
            </a:r>
            <a:r>
              <a:rPr lang="en-US" altLang="zh-CN" dirty="0"/>
              <a:t>A</a:t>
            </a:r>
            <a:r>
              <a:rPr lang="zh-CN" altLang="en-US" dirty="0"/>
              <a:t>和</a:t>
            </a:r>
            <a:r>
              <a:rPr lang="en-US" altLang="zh-CN" dirty="0"/>
              <a:t>S</a:t>
            </a:r>
            <a:r>
              <a:rPr lang="zh-CN" altLang="en-US" dirty="0"/>
              <a:t>模型误差统计</a:t>
            </a:r>
          </a:p>
        </p:txBody>
      </p:sp>
      <p:sp>
        <p:nvSpPr>
          <p:cNvPr id="16" name="矩形 15">
            <a:extLst>
              <a:ext uri="{FF2B5EF4-FFF2-40B4-BE49-F238E27FC236}">
                <a16:creationId xmlns:a16="http://schemas.microsoft.com/office/drawing/2014/main" id="{4C34649C-A1C9-4A1D-B22C-8C8D7515D89F}"/>
              </a:ext>
            </a:extLst>
          </p:cNvPr>
          <p:cNvSpPr/>
          <p:nvPr/>
        </p:nvSpPr>
        <p:spPr>
          <a:xfrm>
            <a:off x="1346629" y="6180875"/>
            <a:ext cx="2994365" cy="570284"/>
          </a:xfrm>
          <a:prstGeom prst="rect">
            <a:avLst/>
          </a:prstGeom>
        </p:spPr>
        <p:txBody>
          <a:bodyPr wrap="square">
            <a:spAutoFit/>
          </a:bodyPr>
          <a:lstStyle/>
          <a:p>
            <a:pPr>
              <a:lnSpc>
                <a:spcPct val="150000"/>
              </a:lnSpc>
            </a:pPr>
            <a:r>
              <a:rPr lang="zh-CN" altLang="en-US" sz="1100" kern="100" dirty="0">
                <a:latin typeface="微软雅黑" panose="020B0503020204020204" pitchFamily="34" charset="-122"/>
                <a:ea typeface="微软雅黑" panose="020B0503020204020204" pitchFamily="34" charset="-122"/>
              </a:rPr>
              <a:t>运行时间：</a:t>
            </a:r>
            <a:r>
              <a:rPr lang="en-US" altLang="zh-CN" sz="1100" kern="100" dirty="0">
                <a:latin typeface="微软雅黑" panose="020B0503020204020204" pitchFamily="34" charset="-122"/>
                <a:ea typeface="微软雅黑" panose="020B0503020204020204" pitchFamily="34" charset="-122"/>
              </a:rPr>
              <a:t>1</a:t>
            </a:r>
            <a:r>
              <a:rPr lang="zh-CN" altLang="en-US" sz="1100" kern="100" dirty="0">
                <a:latin typeface="微软雅黑" panose="020B0503020204020204" pitchFamily="34" charset="-122"/>
                <a:ea typeface="微软雅黑" panose="020B0503020204020204" pitchFamily="34" charset="-122"/>
              </a:rPr>
              <a:t>小时，每秒钟记录一次时钟数据</a:t>
            </a:r>
            <a:endParaRPr lang="en-US" altLang="zh-CN" sz="1100" kern="100" dirty="0">
              <a:latin typeface="微软雅黑" panose="020B0503020204020204" pitchFamily="34" charset="-122"/>
              <a:ea typeface="微软雅黑" panose="020B0503020204020204" pitchFamily="34" charset="-122"/>
            </a:endParaRPr>
          </a:p>
          <a:p>
            <a:pPr>
              <a:lnSpc>
                <a:spcPct val="150000"/>
              </a:lnSpc>
            </a:pPr>
            <a:r>
              <a:rPr lang="zh-CN" altLang="en-US" sz="1100" kern="100" dirty="0">
                <a:latin typeface="微软雅黑" panose="020B0503020204020204" pitchFamily="34" charset="-122"/>
                <a:ea typeface="微软雅黑" panose="020B0503020204020204" pitchFamily="34" charset="-122"/>
              </a:rPr>
              <a:t>初始时钟偏移：</a:t>
            </a:r>
            <a:r>
              <a:rPr lang="en-US" altLang="zh-CN" sz="1100" kern="100" dirty="0">
                <a:latin typeface="微软雅黑" panose="020B0503020204020204" pitchFamily="34" charset="-122"/>
                <a:ea typeface="微软雅黑" panose="020B0503020204020204" pitchFamily="34" charset="-122"/>
              </a:rPr>
              <a:t>2μs</a:t>
            </a:r>
          </a:p>
        </p:txBody>
      </p:sp>
      <p:sp>
        <p:nvSpPr>
          <p:cNvPr id="19" name="文本框 18">
            <a:extLst>
              <a:ext uri="{FF2B5EF4-FFF2-40B4-BE49-F238E27FC236}">
                <a16:creationId xmlns:a16="http://schemas.microsoft.com/office/drawing/2014/main" id="{D408CB79-2C64-4447-8147-F9F01BF60C92}"/>
              </a:ext>
            </a:extLst>
          </p:cNvPr>
          <p:cNvSpPr txBox="1"/>
          <p:nvPr/>
        </p:nvSpPr>
        <p:spPr>
          <a:xfrm>
            <a:off x="844892" y="5466169"/>
            <a:ext cx="7563705" cy="400110"/>
          </a:xfrm>
          <a:prstGeom prst="rect">
            <a:avLst/>
          </a:prstGeom>
          <a:solidFill>
            <a:srgbClr val="004098"/>
          </a:solidFill>
          <a:ln>
            <a:solidFill>
              <a:schemeClr val="tx1"/>
            </a:solidFill>
          </a:ln>
        </p:spPr>
        <p:txBody>
          <a:bodyPr wrap="square">
            <a:spAutoFit/>
          </a:bodyPr>
          <a:lstStyle>
            <a:defPPr>
              <a:defRPr lang="zh-CN"/>
            </a:defPPr>
            <a:lvl1pPr>
              <a:defRPr sz="2000" kern="100">
                <a:latin typeface="微软雅黑" panose="020B0503020204020204" pitchFamily="34" charset="-122"/>
                <a:ea typeface="微软雅黑" panose="020B0503020204020204" pitchFamily="34" charset="-122"/>
                <a:cs typeface="楷体_GB2312"/>
              </a:defRPr>
            </a:lvl1pPr>
          </a:lstStyle>
          <a:p>
            <a:pPr algn="ctr"/>
            <a:r>
              <a:rPr lang="zh-CN" altLang="en-US" dirty="0">
                <a:solidFill>
                  <a:schemeClr val="bg1"/>
                </a:solidFill>
              </a:rPr>
              <a:t>含传输时延补偿</a:t>
            </a:r>
            <a:r>
              <a:rPr lang="zh-CN" altLang="zh-CN" dirty="0">
                <a:solidFill>
                  <a:schemeClr val="bg1"/>
                </a:solidFill>
              </a:rPr>
              <a:t>的时钟模型</a:t>
            </a:r>
            <a:r>
              <a:rPr lang="zh-CN" altLang="en-US" dirty="0">
                <a:solidFill>
                  <a:schemeClr val="bg1"/>
                </a:solidFill>
              </a:rPr>
              <a:t>在不同温度及节点下较</a:t>
            </a:r>
            <a:r>
              <a:rPr lang="zh-CN" altLang="zh-CN" dirty="0">
                <a:solidFill>
                  <a:schemeClr val="bg1"/>
                </a:solidFill>
              </a:rPr>
              <a:t>传统模型误差小</a:t>
            </a:r>
            <a:r>
              <a:rPr lang="zh-CN" altLang="en-US" dirty="0">
                <a:solidFill>
                  <a:schemeClr val="bg1"/>
                </a:solidFill>
              </a:rPr>
              <a:t>。</a:t>
            </a:r>
          </a:p>
        </p:txBody>
      </p:sp>
      <p:sp>
        <p:nvSpPr>
          <p:cNvPr id="15" name="文本框 14">
            <a:extLst>
              <a:ext uri="{FF2B5EF4-FFF2-40B4-BE49-F238E27FC236}">
                <a16:creationId xmlns:a16="http://schemas.microsoft.com/office/drawing/2014/main" id="{52C740DA-23E3-4315-945E-2E99CCFC718C}"/>
              </a:ext>
            </a:extLst>
          </p:cNvPr>
          <p:cNvSpPr txBox="1"/>
          <p:nvPr/>
        </p:nvSpPr>
        <p:spPr>
          <a:xfrm>
            <a:off x="302446" y="1859215"/>
            <a:ext cx="3358541" cy="458908"/>
          </a:xfrm>
          <a:prstGeom prst="rect">
            <a:avLst/>
          </a:prstGeom>
        </p:spPr>
        <p:txBody>
          <a:bodyPr wrap="square">
            <a:spAutoFit/>
          </a:bodyPr>
          <a:lstStyle>
            <a:defPPr>
              <a:defRPr lang="zh-CN"/>
            </a:defPPr>
            <a:lvl1pPr>
              <a:lnSpc>
                <a:spcPct val="150000"/>
              </a:lnSpc>
              <a:defRPr kern="100">
                <a:latin typeface="微软雅黑" panose="020B0503020204020204" pitchFamily="34" charset="-122"/>
                <a:ea typeface="微软雅黑" panose="020B0503020204020204" pitchFamily="34" charset="-122"/>
              </a:defRPr>
            </a:lvl1pPr>
          </a:lstStyle>
          <a:p>
            <a:pPr marL="285750" indent="-285750">
              <a:buFont typeface="Wingdings" panose="05000000000000000000" pitchFamily="2" charset="2"/>
              <a:buChar char="l"/>
            </a:pPr>
            <a:r>
              <a:rPr lang="zh-CN" altLang="en-US" b="1" dirty="0"/>
              <a:t>时钟模型</a:t>
            </a:r>
            <a:r>
              <a:rPr lang="zh-CN" altLang="en-US" b="1" dirty="0">
                <a:solidFill>
                  <a:srgbClr val="C00000"/>
                </a:solidFill>
              </a:rPr>
              <a:t>偏差测试</a:t>
            </a:r>
          </a:p>
        </p:txBody>
      </p:sp>
      <p:sp>
        <p:nvSpPr>
          <p:cNvPr id="17" name="文本框 16">
            <a:extLst>
              <a:ext uri="{FF2B5EF4-FFF2-40B4-BE49-F238E27FC236}">
                <a16:creationId xmlns:a16="http://schemas.microsoft.com/office/drawing/2014/main" id="{D5F59F5F-375D-4E71-8999-AFFAC26EF5FF}"/>
              </a:ext>
            </a:extLst>
          </p:cNvPr>
          <p:cNvSpPr txBox="1"/>
          <p:nvPr/>
        </p:nvSpPr>
        <p:spPr>
          <a:xfrm>
            <a:off x="4422300" y="6180874"/>
            <a:ext cx="1617044" cy="570284"/>
          </a:xfrm>
          <a:prstGeom prst="rect">
            <a:avLst/>
          </a:prstGeom>
        </p:spPr>
        <p:txBody>
          <a:bodyPr wrap="square">
            <a:spAutoFit/>
          </a:bodyPr>
          <a:lstStyle>
            <a:defPPr>
              <a:defRPr lang="zh-CN"/>
            </a:defPPr>
            <a:lvl1pPr>
              <a:lnSpc>
                <a:spcPct val="150000"/>
              </a:lnSpc>
              <a:defRPr sz="1100" kern="100">
                <a:latin typeface="微软雅黑" panose="020B0503020204020204" pitchFamily="34" charset="-122"/>
                <a:ea typeface="微软雅黑" panose="020B0503020204020204" pitchFamily="34" charset="-122"/>
              </a:defRPr>
            </a:lvl1pPr>
          </a:lstStyle>
          <a:p>
            <a:r>
              <a:rPr lang="zh-CN" altLang="en-US" dirty="0"/>
              <a:t>标称频率：</a:t>
            </a:r>
            <a:r>
              <a:rPr lang="en-US" altLang="zh-CN" dirty="0"/>
              <a:t>1GHz</a:t>
            </a:r>
          </a:p>
          <a:p>
            <a:r>
              <a:rPr lang="zh-CN" altLang="en-US" dirty="0"/>
              <a:t>温度系数：</a:t>
            </a:r>
            <a:r>
              <a:rPr lang="en-US" altLang="zh-CN" dirty="0"/>
              <a:t>1.7 X 10</a:t>
            </a:r>
            <a:r>
              <a:rPr lang="en-US" altLang="zh-CN" baseline="30000" dirty="0"/>
              <a:t>-6</a:t>
            </a:r>
          </a:p>
        </p:txBody>
      </p:sp>
      <p:cxnSp>
        <p:nvCxnSpPr>
          <p:cNvPr id="5" name="直接连接符 4">
            <a:extLst>
              <a:ext uri="{FF2B5EF4-FFF2-40B4-BE49-F238E27FC236}">
                <a16:creationId xmlns:a16="http://schemas.microsoft.com/office/drawing/2014/main" id="{89FA4E4D-7E36-4F1C-9AAA-8030BF562065}"/>
              </a:ext>
            </a:extLst>
          </p:cNvPr>
          <p:cNvCxnSpPr/>
          <p:nvPr/>
        </p:nvCxnSpPr>
        <p:spPr>
          <a:xfrm>
            <a:off x="19716" y="6150534"/>
            <a:ext cx="910456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696B9A26-2820-405B-9F5F-948A4A98DEE4}"/>
              </a:ext>
            </a:extLst>
          </p:cNvPr>
          <p:cNvSpPr txBox="1"/>
          <p:nvPr/>
        </p:nvSpPr>
        <p:spPr>
          <a:xfrm>
            <a:off x="168043" y="6282086"/>
            <a:ext cx="1097280" cy="369332"/>
          </a:xfrm>
          <a:prstGeom prst="rect">
            <a:avLst/>
          </a:prstGeom>
          <a:noFill/>
        </p:spPr>
        <p:txBody>
          <a:bodyPr wrap="square">
            <a:spAutoFit/>
          </a:bodyPr>
          <a:lstStyle/>
          <a:p>
            <a:pPr algn="ctr"/>
            <a:r>
              <a:rPr lang="zh-CN" altLang="en-US" sz="1800" kern="100" dirty="0">
                <a:latin typeface="微软雅黑" panose="020B0503020204020204" pitchFamily="34" charset="-122"/>
                <a:ea typeface="微软雅黑" panose="020B0503020204020204" pitchFamily="34" charset="-122"/>
              </a:rPr>
              <a:t>参数设置</a:t>
            </a:r>
            <a:endParaRPr lang="zh-CN" altLang="en-US" dirty="0"/>
          </a:p>
        </p:txBody>
      </p:sp>
      <p:sp>
        <p:nvSpPr>
          <p:cNvPr id="20" name="文本框 19">
            <a:extLst>
              <a:ext uri="{FF2B5EF4-FFF2-40B4-BE49-F238E27FC236}">
                <a16:creationId xmlns:a16="http://schemas.microsoft.com/office/drawing/2014/main" id="{41727702-C103-4289-9A9F-2DD9FB3C393D}"/>
              </a:ext>
            </a:extLst>
          </p:cNvPr>
          <p:cNvSpPr txBox="1"/>
          <p:nvPr/>
        </p:nvSpPr>
        <p:spPr>
          <a:xfrm>
            <a:off x="6180998" y="6180874"/>
            <a:ext cx="2801631" cy="570284"/>
          </a:xfrm>
          <a:prstGeom prst="rect">
            <a:avLst/>
          </a:prstGeom>
        </p:spPr>
        <p:txBody>
          <a:bodyPr wrap="square">
            <a:spAutoFit/>
          </a:bodyPr>
          <a:lstStyle>
            <a:defPPr>
              <a:defRPr lang="zh-CN"/>
            </a:defPPr>
            <a:lvl1pPr>
              <a:lnSpc>
                <a:spcPct val="150000"/>
              </a:lnSpc>
              <a:defRPr sz="1100" kern="100">
                <a:latin typeface="微软雅黑" panose="020B0503020204020204" pitchFamily="34" charset="-122"/>
                <a:ea typeface="微软雅黑" panose="020B0503020204020204" pitchFamily="34" charset="-122"/>
              </a:defRPr>
            </a:lvl1pPr>
          </a:lstStyle>
          <a:p>
            <a:r>
              <a:rPr lang="zh-CN" altLang="en-US" dirty="0"/>
              <a:t>晶振频率标称偏差：</a:t>
            </a:r>
            <a:r>
              <a:rPr lang="en-US" altLang="zh-CN" dirty="0"/>
              <a:t>1ppm</a:t>
            </a:r>
          </a:p>
          <a:p>
            <a:r>
              <a:rPr lang="zh-CN" altLang="en-US" dirty="0"/>
              <a:t>晶振频率为标称频率时的参考温度：</a:t>
            </a:r>
            <a:r>
              <a:rPr lang="en-US" altLang="zh-CN" dirty="0"/>
              <a:t>15℃</a:t>
            </a:r>
          </a:p>
        </p:txBody>
      </p:sp>
    </p:spTree>
    <p:extLst>
      <p:ext uri="{BB962C8B-B14F-4D97-AF65-F5344CB8AC3E}">
        <p14:creationId xmlns:p14="http://schemas.microsoft.com/office/powerpoint/2010/main" val="17328877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C41BD63B-188A-4FCC-9E78-149C050C20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597" y="2318123"/>
            <a:ext cx="3334799" cy="2506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1" name="Picture 3">
            <a:extLst>
              <a:ext uri="{FF2B5EF4-FFF2-40B4-BE49-F238E27FC236}">
                <a16:creationId xmlns:a16="http://schemas.microsoft.com/office/drawing/2014/main" id="{3A6F4E0D-C3A8-4442-8A79-CFB095D27AE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60699" y="2324358"/>
            <a:ext cx="3326503" cy="24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a:extLst>
              <a:ext uri="{FF2B5EF4-FFF2-40B4-BE49-F238E27FC236}">
                <a16:creationId xmlns:a16="http://schemas.microsoft.com/office/drawing/2014/main" id="{4FDBA2F1-B6FE-4CA4-A3E3-2DE70CCDB28C}"/>
              </a:ext>
            </a:extLst>
          </p:cNvPr>
          <p:cNvSpPr/>
          <p:nvPr/>
        </p:nvSpPr>
        <p:spPr>
          <a:xfrm>
            <a:off x="249349" y="857654"/>
            <a:ext cx="7981672"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复杂场景下含传输时延补偿的时钟建模研究</a:t>
            </a:r>
          </a:p>
        </p:txBody>
      </p:sp>
      <p:sp>
        <p:nvSpPr>
          <p:cNvPr id="9" name="文本框 8">
            <a:extLst>
              <a:ext uri="{FF2B5EF4-FFF2-40B4-BE49-F238E27FC236}">
                <a16:creationId xmlns:a16="http://schemas.microsoft.com/office/drawing/2014/main" id="{7E92A0B9-FFA6-4E16-A929-BC9947EBC85C}"/>
              </a:ext>
            </a:extLst>
          </p:cNvPr>
          <p:cNvSpPr txBox="1"/>
          <p:nvPr/>
        </p:nvSpPr>
        <p:spPr>
          <a:xfrm>
            <a:off x="302446" y="5530110"/>
            <a:ext cx="8475035" cy="400110"/>
          </a:xfrm>
          <a:prstGeom prst="rect">
            <a:avLst/>
          </a:prstGeom>
          <a:solidFill>
            <a:srgbClr val="004098"/>
          </a:solidFill>
          <a:ln>
            <a:solidFill>
              <a:schemeClr val="tx1"/>
            </a:solidFill>
          </a:ln>
        </p:spPr>
        <p:txBody>
          <a:bodyPr wrap="square">
            <a:spAutoFit/>
          </a:bodyPr>
          <a:lstStyle>
            <a:defPPr>
              <a:defRPr lang="zh-CN"/>
            </a:defPPr>
            <a:lvl1pPr algn="ctr">
              <a:defRPr sz="2000" kern="100">
                <a:solidFill>
                  <a:schemeClr val="bg1"/>
                </a:solidFill>
                <a:latin typeface="微软雅黑" panose="020B0503020204020204" pitchFamily="34" charset="-122"/>
                <a:ea typeface="微软雅黑" panose="020B0503020204020204" pitchFamily="34" charset="-122"/>
                <a:cs typeface="楷体_GB2312"/>
              </a:defRPr>
            </a:lvl1pPr>
          </a:lstStyle>
          <a:p>
            <a:r>
              <a:rPr lang="zh-CN" altLang="en-US" dirty="0"/>
              <a:t>含传输时延补偿的时钟模型能够提高时钟同步的精度和稳定性</a:t>
            </a:r>
          </a:p>
        </p:txBody>
      </p:sp>
      <p:sp>
        <p:nvSpPr>
          <p:cNvPr id="13" name="文本框 12">
            <a:extLst>
              <a:ext uri="{FF2B5EF4-FFF2-40B4-BE49-F238E27FC236}">
                <a16:creationId xmlns:a16="http://schemas.microsoft.com/office/drawing/2014/main" id="{B874D6CD-A9A5-468D-976B-79DE7B2D1461}"/>
              </a:ext>
            </a:extLst>
          </p:cNvPr>
          <p:cNvSpPr txBox="1"/>
          <p:nvPr/>
        </p:nvSpPr>
        <p:spPr>
          <a:xfrm>
            <a:off x="302446" y="1859215"/>
            <a:ext cx="3899684" cy="458908"/>
          </a:xfrm>
          <a:prstGeom prst="rect">
            <a:avLst/>
          </a:prstGeom>
        </p:spPr>
        <p:txBody>
          <a:bodyPr wrap="square">
            <a:spAutoFit/>
          </a:bodyPr>
          <a:lstStyle>
            <a:defPPr>
              <a:defRPr lang="zh-CN"/>
            </a:defPPr>
            <a:lvl1pPr>
              <a:lnSpc>
                <a:spcPct val="150000"/>
              </a:lnSpc>
              <a:defRPr kern="100">
                <a:latin typeface="微软雅黑" panose="020B0503020204020204" pitchFamily="34" charset="-122"/>
                <a:ea typeface="微软雅黑" panose="020B0503020204020204" pitchFamily="34" charset="-122"/>
              </a:defRPr>
            </a:lvl1pPr>
          </a:lstStyle>
          <a:p>
            <a:pPr marL="285750" indent="-285750">
              <a:buFont typeface="Wingdings" panose="05000000000000000000" pitchFamily="2" charset="2"/>
              <a:buChar char="l"/>
            </a:pPr>
            <a:r>
              <a:rPr lang="zh-CN" altLang="en-US" b="1" dirty="0"/>
              <a:t>时钟模型</a:t>
            </a:r>
            <a:r>
              <a:rPr lang="zh-CN" altLang="en-US" b="1" dirty="0">
                <a:solidFill>
                  <a:srgbClr val="C00000"/>
                </a:solidFill>
              </a:rPr>
              <a:t>同步性能测试（精度）</a:t>
            </a:r>
          </a:p>
        </p:txBody>
      </p:sp>
      <p:sp>
        <p:nvSpPr>
          <p:cNvPr id="20" name="文本框 19">
            <a:extLst>
              <a:ext uri="{FF2B5EF4-FFF2-40B4-BE49-F238E27FC236}">
                <a16:creationId xmlns:a16="http://schemas.microsoft.com/office/drawing/2014/main" id="{74AC41E8-EF0E-482E-A7E6-9B449A0EF582}"/>
              </a:ext>
            </a:extLst>
          </p:cNvPr>
          <p:cNvSpPr txBox="1"/>
          <p:nvPr/>
        </p:nvSpPr>
        <p:spPr>
          <a:xfrm>
            <a:off x="168043" y="6282086"/>
            <a:ext cx="1097280" cy="369332"/>
          </a:xfrm>
          <a:prstGeom prst="rect">
            <a:avLst/>
          </a:prstGeom>
          <a:noFill/>
        </p:spPr>
        <p:txBody>
          <a:bodyPr wrap="square">
            <a:spAutoFit/>
          </a:bodyPr>
          <a:lstStyle/>
          <a:p>
            <a:pPr algn="ctr"/>
            <a:r>
              <a:rPr lang="zh-CN" altLang="en-US" sz="1800" kern="100" dirty="0">
                <a:latin typeface="微软雅黑" panose="020B0503020204020204" pitchFamily="34" charset="-122"/>
                <a:ea typeface="微软雅黑" panose="020B0503020204020204" pitchFamily="34" charset="-122"/>
              </a:rPr>
              <a:t>参数设置</a:t>
            </a:r>
            <a:endParaRPr lang="zh-CN" altLang="en-US" dirty="0"/>
          </a:p>
        </p:txBody>
      </p:sp>
      <p:cxnSp>
        <p:nvCxnSpPr>
          <p:cNvPr id="21" name="直接连接符 20">
            <a:extLst>
              <a:ext uri="{FF2B5EF4-FFF2-40B4-BE49-F238E27FC236}">
                <a16:creationId xmlns:a16="http://schemas.microsoft.com/office/drawing/2014/main" id="{66E3C7CD-06A2-42FB-8499-7AD757B4EAD5}"/>
              </a:ext>
            </a:extLst>
          </p:cNvPr>
          <p:cNvCxnSpPr/>
          <p:nvPr/>
        </p:nvCxnSpPr>
        <p:spPr>
          <a:xfrm>
            <a:off x="19716" y="6150534"/>
            <a:ext cx="910456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5FFC8FD2-6AB4-4D56-9B32-A670769A2118}"/>
              </a:ext>
            </a:extLst>
          </p:cNvPr>
          <p:cNvSpPr txBox="1"/>
          <p:nvPr/>
        </p:nvSpPr>
        <p:spPr>
          <a:xfrm>
            <a:off x="740347" y="4781626"/>
            <a:ext cx="2696559" cy="418191"/>
          </a:xfrm>
          <a:prstGeom prst="rect">
            <a:avLst/>
          </a:prstGeom>
        </p:spPr>
        <p:txBody>
          <a:bodyPr wrap="square">
            <a:spAutoFit/>
          </a:bodyPr>
          <a:lstStyle>
            <a:defPPr>
              <a:defRPr lang="zh-CN"/>
            </a:defPPr>
            <a:lvl1pPr>
              <a:lnSpc>
                <a:spcPct val="150000"/>
              </a:lnSpc>
              <a:defRPr kern="100">
                <a:latin typeface="微软雅黑" panose="020B0503020204020204" pitchFamily="34" charset="-122"/>
                <a:ea typeface="微软雅黑" panose="020B0503020204020204" pitchFamily="34" charset="-122"/>
              </a:defRPr>
            </a:lvl1pPr>
          </a:lstStyle>
          <a:p>
            <a:r>
              <a:rPr lang="zh-CN" altLang="en-US" sz="1600" dirty="0"/>
              <a:t>传统模型同步精度变化</a:t>
            </a:r>
          </a:p>
        </p:txBody>
      </p:sp>
      <p:sp>
        <p:nvSpPr>
          <p:cNvPr id="24" name="文本框 23">
            <a:extLst>
              <a:ext uri="{FF2B5EF4-FFF2-40B4-BE49-F238E27FC236}">
                <a16:creationId xmlns:a16="http://schemas.microsoft.com/office/drawing/2014/main" id="{E21745F5-EA45-4250-8837-C4B097EF03F9}"/>
              </a:ext>
            </a:extLst>
          </p:cNvPr>
          <p:cNvSpPr txBox="1"/>
          <p:nvPr/>
        </p:nvSpPr>
        <p:spPr>
          <a:xfrm>
            <a:off x="3200380" y="4787861"/>
            <a:ext cx="3247140" cy="418191"/>
          </a:xfrm>
          <a:prstGeom prst="rect">
            <a:avLst/>
          </a:prstGeom>
        </p:spPr>
        <p:txBody>
          <a:bodyPr wrap="square">
            <a:spAutoFit/>
          </a:bodyPr>
          <a:lstStyle>
            <a:defPPr>
              <a:defRPr lang="zh-CN"/>
            </a:defPPr>
            <a:lvl1pPr>
              <a:lnSpc>
                <a:spcPct val="150000"/>
              </a:lnSpc>
              <a:defRPr sz="1600" kern="100">
                <a:latin typeface="微软雅黑" panose="020B0503020204020204" pitchFamily="34" charset="-122"/>
                <a:ea typeface="微软雅黑" panose="020B0503020204020204" pitchFamily="34" charset="-122"/>
              </a:defRPr>
            </a:lvl1pPr>
          </a:lstStyle>
          <a:p>
            <a:r>
              <a:rPr lang="zh-CN" altLang="en-US" dirty="0"/>
              <a:t>含传输时延补偿模型同步精度变化</a:t>
            </a:r>
          </a:p>
        </p:txBody>
      </p:sp>
      <p:graphicFrame>
        <p:nvGraphicFramePr>
          <p:cNvPr id="25" name="表格 24">
            <a:extLst>
              <a:ext uri="{FF2B5EF4-FFF2-40B4-BE49-F238E27FC236}">
                <a16:creationId xmlns:a16="http://schemas.microsoft.com/office/drawing/2014/main" id="{1C5FCE54-9D03-440E-8860-5B137259F735}"/>
              </a:ext>
            </a:extLst>
          </p:cNvPr>
          <p:cNvGraphicFramePr>
            <a:graphicFrameLocks noGrp="1"/>
          </p:cNvGraphicFramePr>
          <p:nvPr>
            <p:extLst>
              <p:ext uri="{D42A27DB-BD31-4B8C-83A1-F6EECF244321}">
                <p14:modId xmlns:p14="http://schemas.microsoft.com/office/powerpoint/2010/main" val="1971791752"/>
              </p:ext>
            </p:extLst>
          </p:nvPr>
        </p:nvGraphicFramePr>
        <p:xfrm>
          <a:off x="6439406" y="2417353"/>
          <a:ext cx="2589997" cy="2830501"/>
        </p:xfrm>
        <a:graphic>
          <a:graphicData uri="http://schemas.openxmlformats.org/drawingml/2006/table">
            <a:tbl>
              <a:tblPr lastRow="1">
                <a:tableStyleId>{74C1A8A3-306A-4EB7-A6B1-4F7E0EB9C5D6}</a:tableStyleId>
              </a:tblPr>
              <a:tblGrid>
                <a:gridCol w="934917">
                  <a:extLst>
                    <a:ext uri="{9D8B030D-6E8A-4147-A177-3AD203B41FA5}">
                      <a16:colId xmlns:a16="http://schemas.microsoft.com/office/drawing/2014/main" val="542745749"/>
                    </a:ext>
                  </a:extLst>
                </a:gridCol>
                <a:gridCol w="748337">
                  <a:extLst>
                    <a:ext uri="{9D8B030D-6E8A-4147-A177-3AD203B41FA5}">
                      <a16:colId xmlns:a16="http://schemas.microsoft.com/office/drawing/2014/main" val="919077352"/>
                    </a:ext>
                  </a:extLst>
                </a:gridCol>
                <a:gridCol w="906743">
                  <a:extLst>
                    <a:ext uri="{9D8B030D-6E8A-4147-A177-3AD203B41FA5}">
                      <a16:colId xmlns:a16="http://schemas.microsoft.com/office/drawing/2014/main" val="334838893"/>
                    </a:ext>
                  </a:extLst>
                </a:gridCol>
              </a:tblGrid>
              <a:tr h="664954">
                <a:tc>
                  <a:txBody>
                    <a:bodyPr/>
                    <a:lstStyle/>
                    <a:p>
                      <a:pPr algn="ctr"/>
                      <a:r>
                        <a:rPr lang="zh-CN" altLang="en-US" sz="1300" b="1" kern="100" dirty="0">
                          <a:effectLst/>
                          <a:latin typeface="Times New Roman" panose="02020603050405020304" pitchFamily="18" charset="0"/>
                          <a:ea typeface="微软雅黑" panose="020B0503020204020204" pitchFamily="34" charset="-122"/>
                          <a:cs typeface="Times New Roman" panose="02020603050405020304" pitchFamily="18" charset="0"/>
                        </a:rPr>
                        <a:t>模型类型</a:t>
                      </a:r>
                      <a:endParaRPr lang="zh-CN" sz="13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r>
                        <a:rPr lang="zh-CN" altLang="en-US" sz="1300" b="1" kern="100" dirty="0">
                          <a:effectLst/>
                          <a:latin typeface="Times New Roman" panose="02020603050405020304" pitchFamily="18" charset="0"/>
                          <a:ea typeface="微软雅黑" panose="020B0503020204020204" pitchFamily="34" charset="-122"/>
                          <a:cs typeface="Times New Roman" panose="02020603050405020304" pitchFamily="18" charset="0"/>
                        </a:rPr>
                        <a:t>平均绝对误差（</a:t>
                      </a:r>
                      <a:r>
                        <a:rPr lang="en-US" altLang="zh-CN" sz="1300" b="1" kern="100" dirty="0" err="1">
                          <a:effectLst/>
                          <a:latin typeface="Times New Roman" panose="02020603050405020304" pitchFamily="18" charset="0"/>
                          <a:ea typeface="微软雅黑" panose="020B0503020204020204" pitchFamily="34" charset="-122"/>
                          <a:cs typeface="Times New Roman" panose="02020603050405020304" pitchFamily="18" charset="0"/>
                        </a:rPr>
                        <a:t>μs</a:t>
                      </a:r>
                      <a:r>
                        <a:rPr lang="zh-CN" altLang="en-US" sz="13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r>
                        <a:rPr lang="zh-CN" altLang="en-US" sz="1300" b="1" kern="100" dirty="0">
                          <a:effectLst/>
                          <a:latin typeface="Times New Roman" panose="02020603050405020304" pitchFamily="18" charset="0"/>
                          <a:ea typeface="微软雅黑" panose="020B0503020204020204" pitchFamily="34" charset="-122"/>
                          <a:cs typeface="Times New Roman" panose="02020603050405020304" pitchFamily="18" charset="0"/>
                        </a:rPr>
                        <a:t>标准差</a:t>
                      </a:r>
                      <a:endParaRPr lang="en-US" altLang="zh-CN" sz="13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3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300" b="1" kern="100" dirty="0" err="1">
                          <a:effectLst/>
                          <a:latin typeface="Times New Roman" panose="02020603050405020304" pitchFamily="18" charset="0"/>
                          <a:ea typeface="微软雅黑" panose="020B0503020204020204" pitchFamily="34" charset="-122"/>
                          <a:cs typeface="Times New Roman" panose="02020603050405020304" pitchFamily="18" charset="0"/>
                        </a:rPr>
                        <a:t>μs</a:t>
                      </a:r>
                      <a:r>
                        <a:rPr lang="zh-CN" altLang="en-US" sz="13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2013084"/>
                  </a:ext>
                </a:extLst>
              </a:tr>
              <a:tr h="946347">
                <a:tc>
                  <a:txBody>
                    <a:bodyPr/>
                    <a:lstStyle/>
                    <a:p>
                      <a:pPr algn="ctr"/>
                      <a:r>
                        <a:rPr lang="zh-CN" alt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传统</a:t>
                      </a:r>
                      <a:endParaRPr lang="en-US" alt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模型</a:t>
                      </a:r>
                      <a:endPar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r>
                        <a:rPr lang="en-US"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103.4</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r>
                        <a:rPr lang="en-US"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559.3</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17957232"/>
                  </a:ext>
                </a:extLst>
              </a:tr>
              <a:tr h="409202">
                <a:tc>
                  <a:txBody>
                    <a:bodyPr/>
                    <a:lstStyle/>
                    <a:p>
                      <a:pPr algn="ctr"/>
                      <a:r>
                        <a:rPr lang="zh-CN" altLang="en-US" sz="1600" b="1" kern="100" dirty="0">
                          <a:effectLst/>
                          <a:latin typeface="Times New Roman" panose="02020603050405020304" pitchFamily="18" charset="0"/>
                          <a:ea typeface="微软雅黑" panose="020B0503020204020204" pitchFamily="34" charset="-122"/>
                          <a:cs typeface="Times New Roman" panose="02020603050405020304" pitchFamily="18" charset="0"/>
                        </a:rPr>
                        <a:t>含传输时延补偿模型</a:t>
                      </a:r>
                      <a:endParaRPr 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altLang="zh-CN" sz="18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53.2</a:t>
                      </a:r>
                      <a:endParaRPr lang="zh-CN" sz="18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altLang="zh-CN" sz="18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522.2</a:t>
                      </a:r>
                      <a:endParaRPr lang="zh-CN" sz="18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034211262"/>
                  </a:ext>
                </a:extLst>
              </a:tr>
              <a:tr h="409202">
                <a:tc>
                  <a:txBody>
                    <a:bodyPr/>
                    <a:lstStyle/>
                    <a:p>
                      <a:pPr algn="ctr"/>
                      <a:r>
                        <a:rPr lang="zh-CN" altLang="en-US" sz="1600" b="1" kern="100" dirty="0">
                          <a:effectLst/>
                          <a:latin typeface="Times New Roman" panose="02020603050405020304" pitchFamily="18" charset="0"/>
                          <a:ea typeface="微软雅黑" panose="020B0503020204020204" pitchFamily="34" charset="-122"/>
                          <a:cs typeface="Times New Roman" panose="02020603050405020304" pitchFamily="18" charset="0"/>
                        </a:rPr>
                        <a:t>改进</a:t>
                      </a:r>
                      <a:endParaRPr lang="en-US" alt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600" b="1" kern="100" dirty="0">
                          <a:effectLst/>
                          <a:latin typeface="Times New Roman" panose="02020603050405020304" pitchFamily="18" charset="0"/>
                          <a:ea typeface="微软雅黑" panose="020B0503020204020204" pitchFamily="34" charset="-122"/>
                          <a:cs typeface="Times New Roman" panose="02020603050405020304" pitchFamily="18" charset="0"/>
                        </a:rPr>
                        <a:t>程度</a:t>
                      </a:r>
                      <a:endParaRPr 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zh-CN" altLang="en-US"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减小</a:t>
                      </a:r>
                      <a:r>
                        <a:rPr lang="en-US" alt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48.5%</a:t>
                      </a:r>
                      <a:endParaRPr 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zh-CN" altLang="en-US"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减小</a:t>
                      </a:r>
                      <a:r>
                        <a:rPr lang="en-US" alt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6.6%</a:t>
                      </a:r>
                      <a:endParaRPr 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0507847"/>
                  </a:ext>
                </a:extLst>
              </a:tr>
            </a:tbl>
          </a:graphicData>
        </a:graphic>
      </p:graphicFrame>
      <p:sp>
        <p:nvSpPr>
          <p:cNvPr id="7" name="任意多边形: 形状 6">
            <a:extLst>
              <a:ext uri="{FF2B5EF4-FFF2-40B4-BE49-F238E27FC236}">
                <a16:creationId xmlns:a16="http://schemas.microsoft.com/office/drawing/2014/main" id="{FB6F296B-2059-428F-9D48-731C914CEFF7}"/>
              </a:ext>
            </a:extLst>
          </p:cNvPr>
          <p:cNvSpPr/>
          <p:nvPr/>
        </p:nvSpPr>
        <p:spPr>
          <a:xfrm>
            <a:off x="7642459" y="4610501"/>
            <a:ext cx="42121" cy="635267"/>
          </a:xfrm>
          <a:custGeom>
            <a:avLst/>
            <a:gdLst>
              <a:gd name="connsiteX0" fmla="*/ 19250 w 42121"/>
              <a:gd name="connsiteY0" fmla="*/ 0 h 635267"/>
              <a:gd name="connsiteX1" fmla="*/ 0 w 42121"/>
              <a:gd name="connsiteY1" fmla="*/ 635267 h 635267"/>
            </a:gdLst>
            <a:ahLst/>
            <a:cxnLst>
              <a:cxn ang="0">
                <a:pos x="connsiteX0" y="connsiteY0"/>
              </a:cxn>
              <a:cxn ang="0">
                <a:pos x="connsiteX1" y="connsiteY1"/>
              </a:cxn>
            </a:cxnLst>
            <a:rect l="l" t="t" r="r" b="b"/>
            <a:pathLst>
              <a:path w="42121" h="635267">
                <a:moveTo>
                  <a:pt x="19250" y="0"/>
                </a:moveTo>
                <a:cubicBezTo>
                  <a:pt x="41709" y="271913"/>
                  <a:pt x="64168" y="543827"/>
                  <a:pt x="0" y="635267"/>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F0D02BF8-02E1-4BE7-AC61-EEE2E1DB1B74}"/>
              </a:ext>
            </a:extLst>
          </p:cNvPr>
          <p:cNvSpPr/>
          <p:nvPr/>
        </p:nvSpPr>
        <p:spPr>
          <a:xfrm>
            <a:off x="3660987" y="6183164"/>
            <a:ext cx="1290693" cy="570284"/>
          </a:xfrm>
          <a:prstGeom prst="rect">
            <a:avLst/>
          </a:prstGeom>
        </p:spPr>
        <p:txBody>
          <a:bodyPr wrap="square">
            <a:spAutoFit/>
          </a:bodyPr>
          <a:lstStyle/>
          <a:p>
            <a:pPr>
              <a:lnSpc>
                <a:spcPct val="150000"/>
              </a:lnSpc>
            </a:pPr>
            <a:r>
              <a:rPr lang="zh-CN" altLang="en-US" sz="1100" kern="100" dirty="0">
                <a:latin typeface="微软雅黑" panose="020B0503020204020204" pitchFamily="34" charset="-122"/>
                <a:ea typeface="微软雅黑" panose="020B0503020204020204" pitchFamily="34" charset="-122"/>
              </a:rPr>
              <a:t>记录周期：</a:t>
            </a:r>
            <a:r>
              <a:rPr lang="en-US" altLang="zh-CN" sz="1100" kern="100" dirty="0">
                <a:latin typeface="微软雅黑" panose="020B0503020204020204" pitchFamily="34" charset="-122"/>
                <a:ea typeface="微软雅黑" panose="020B0503020204020204" pitchFamily="34" charset="-122"/>
              </a:rPr>
              <a:t>1s</a:t>
            </a:r>
          </a:p>
          <a:p>
            <a:pPr>
              <a:lnSpc>
                <a:spcPct val="150000"/>
              </a:lnSpc>
            </a:pPr>
            <a:r>
              <a:rPr lang="zh-CN" altLang="en-US" sz="1100" kern="100" dirty="0">
                <a:latin typeface="微软雅黑" panose="020B0503020204020204" pitchFamily="34" charset="-122"/>
                <a:ea typeface="微软雅黑" panose="020B0503020204020204" pitchFamily="34" charset="-122"/>
              </a:rPr>
              <a:t>同步周期：</a:t>
            </a:r>
            <a:r>
              <a:rPr lang="en-US" altLang="zh-CN" sz="1100" kern="100" dirty="0">
                <a:latin typeface="微软雅黑" panose="020B0503020204020204" pitchFamily="34" charset="-122"/>
                <a:ea typeface="微软雅黑" panose="020B0503020204020204" pitchFamily="34" charset="-122"/>
              </a:rPr>
              <a:t>1s</a:t>
            </a:r>
          </a:p>
        </p:txBody>
      </p:sp>
      <p:sp>
        <p:nvSpPr>
          <p:cNvPr id="19" name="文本框 18">
            <a:extLst>
              <a:ext uri="{FF2B5EF4-FFF2-40B4-BE49-F238E27FC236}">
                <a16:creationId xmlns:a16="http://schemas.microsoft.com/office/drawing/2014/main" id="{1A13BCD7-78A1-4D26-A786-DE74984EA5E5}"/>
              </a:ext>
            </a:extLst>
          </p:cNvPr>
          <p:cNvSpPr txBox="1"/>
          <p:nvPr/>
        </p:nvSpPr>
        <p:spPr>
          <a:xfrm>
            <a:off x="5138400" y="6181609"/>
            <a:ext cx="1617044" cy="570284"/>
          </a:xfrm>
          <a:prstGeom prst="rect">
            <a:avLst/>
          </a:prstGeom>
        </p:spPr>
        <p:txBody>
          <a:bodyPr wrap="square">
            <a:spAutoFit/>
          </a:bodyPr>
          <a:lstStyle>
            <a:defPPr>
              <a:defRPr lang="zh-CN"/>
            </a:defPPr>
            <a:lvl1pPr>
              <a:lnSpc>
                <a:spcPct val="150000"/>
              </a:lnSpc>
              <a:defRPr sz="1100" kern="100">
                <a:latin typeface="微软雅黑" panose="020B0503020204020204" pitchFamily="34" charset="-122"/>
                <a:ea typeface="微软雅黑" panose="020B0503020204020204" pitchFamily="34" charset="-122"/>
              </a:defRPr>
            </a:lvl1pPr>
          </a:lstStyle>
          <a:p>
            <a:r>
              <a:rPr lang="zh-CN" altLang="en-US" dirty="0"/>
              <a:t>连续测量时间：</a:t>
            </a:r>
            <a:r>
              <a:rPr lang="en-US" altLang="zh-CN" dirty="0"/>
              <a:t>1</a:t>
            </a:r>
            <a:r>
              <a:rPr lang="zh-CN" altLang="en-US" dirty="0"/>
              <a:t>小时</a:t>
            </a:r>
          </a:p>
          <a:p>
            <a:r>
              <a:rPr lang="zh-CN" altLang="en-US" dirty="0"/>
              <a:t>数据量：</a:t>
            </a:r>
            <a:r>
              <a:rPr lang="en-US" altLang="zh-CN" dirty="0"/>
              <a:t>3600</a:t>
            </a:r>
            <a:r>
              <a:rPr lang="zh-CN" altLang="en-US" dirty="0"/>
              <a:t>个数据</a:t>
            </a:r>
          </a:p>
        </p:txBody>
      </p:sp>
      <p:sp>
        <p:nvSpPr>
          <p:cNvPr id="23" name="文本框 22">
            <a:extLst>
              <a:ext uri="{FF2B5EF4-FFF2-40B4-BE49-F238E27FC236}">
                <a16:creationId xmlns:a16="http://schemas.microsoft.com/office/drawing/2014/main" id="{EB82401A-E9C0-42F6-9B27-468A1223A78C}"/>
              </a:ext>
            </a:extLst>
          </p:cNvPr>
          <p:cNvSpPr txBox="1"/>
          <p:nvPr/>
        </p:nvSpPr>
        <p:spPr>
          <a:xfrm>
            <a:off x="1614813" y="6181609"/>
            <a:ext cx="1770882" cy="570284"/>
          </a:xfrm>
          <a:prstGeom prst="rect">
            <a:avLst/>
          </a:prstGeom>
        </p:spPr>
        <p:txBody>
          <a:bodyPr wrap="square">
            <a:spAutoFit/>
          </a:bodyPr>
          <a:lstStyle>
            <a:defPPr>
              <a:defRPr lang="zh-CN"/>
            </a:defPPr>
            <a:lvl1pPr>
              <a:lnSpc>
                <a:spcPct val="150000"/>
              </a:lnSpc>
              <a:defRPr sz="1100" kern="100">
                <a:latin typeface="微软雅黑" panose="020B0503020204020204" pitchFamily="34" charset="-122"/>
                <a:ea typeface="微软雅黑" panose="020B0503020204020204" pitchFamily="34" charset="-122"/>
              </a:defRPr>
            </a:lvl1pPr>
          </a:lstStyle>
          <a:p>
            <a:r>
              <a:rPr lang="zh-CN" altLang="en-US" dirty="0"/>
              <a:t>同步方式：</a:t>
            </a:r>
            <a:r>
              <a:rPr lang="en-US" altLang="zh-CN" dirty="0"/>
              <a:t>IEEE 802.1AS</a:t>
            </a:r>
          </a:p>
          <a:p>
            <a:r>
              <a:rPr lang="zh-CN" altLang="en-US" dirty="0"/>
              <a:t>测试环境：室温</a:t>
            </a:r>
            <a:r>
              <a:rPr lang="en-US" altLang="zh-CN" dirty="0"/>
              <a:t>25℃</a:t>
            </a:r>
          </a:p>
        </p:txBody>
      </p:sp>
    </p:spTree>
    <p:extLst>
      <p:ext uri="{BB962C8B-B14F-4D97-AF65-F5344CB8AC3E}">
        <p14:creationId xmlns:p14="http://schemas.microsoft.com/office/powerpoint/2010/main" val="11161103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a:extLst>
              <a:ext uri="{FF2B5EF4-FFF2-40B4-BE49-F238E27FC236}">
                <a16:creationId xmlns:a16="http://schemas.microsoft.com/office/drawing/2014/main" id="{7922CFD6-F608-463C-BF55-FE81CF2292C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7018" t="5345" r="7695" b="2327"/>
          <a:stretch>
            <a:fillRect/>
          </a:stretch>
        </p:blipFill>
        <p:spPr bwMode="auto">
          <a:xfrm>
            <a:off x="514202" y="2345109"/>
            <a:ext cx="5115614" cy="270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a:extLst>
              <a:ext uri="{FF2B5EF4-FFF2-40B4-BE49-F238E27FC236}">
                <a16:creationId xmlns:a16="http://schemas.microsoft.com/office/drawing/2014/main" id="{4FDBA2F1-B6FE-4CA4-A3E3-2DE70CCDB28C}"/>
              </a:ext>
            </a:extLst>
          </p:cNvPr>
          <p:cNvSpPr/>
          <p:nvPr/>
        </p:nvSpPr>
        <p:spPr>
          <a:xfrm>
            <a:off x="249349" y="857654"/>
            <a:ext cx="7981672"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复杂场景下含传输时延补偿的时钟建模研究</a:t>
            </a:r>
          </a:p>
        </p:txBody>
      </p:sp>
      <p:sp>
        <p:nvSpPr>
          <p:cNvPr id="13" name="文本框 12">
            <a:extLst>
              <a:ext uri="{FF2B5EF4-FFF2-40B4-BE49-F238E27FC236}">
                <a16:creationId xmlns:a16="http://schemas.microsoft.com/office/drawing/2014/main" id="{B874D6CD-A9A5-468D-976B-79DE7B2D1461}"/>
              </a:ext>
            </a:extLst>
          </p:cNvPr>
          <p:cNvSpPr txBox="1"/>
          <p:nvPr/>
        </p:nvSpPr>
        <p:spPr>
          <a:xfrm>
            <a:off x="302446" y="1859215"/>
            <a:ext cx="3632556" cy="458908"/>
          </a:xfrm>
          <a:prstGeom prst="rect">
            <a:avLst/>
          </a:prstGeom>
        </p:spPr>
        <p:txBody>
          <a:bodyPr wrap="square">
            <a:spAutoFit/>
          </a:bodyPr>
          <a:lstStyle>
            <a:defPPr>
              <a:defRPr lang="zh-CN"/>
            </a:defPPr>
            <a:lvl1pPr>
              <a:lnSpc>
                <a:spcPct val="150000"/>
              </a:lnSpc>
              <a:defRPr kern="100">
                <a:latin typeface="微软雅黑" panose="020B0503020204020204" pitchFamily="34" charset="-122"/>
                <a:ea typeface="微软雅黑" panose="020B0503020204020204" pitchFamily="34" charset="-122"/>
              </a:defRPr>
            </a:lvl1pPr>
          </a:lstStyle>
          <a:p>
            <a:pPr marL="285750" indent="-285750">
              <a:buFont typeface="Wingdings" panose="05000000000000000000" pitchFamily="2" charset="2"/>
              <a:buChar char="l"/>
            </a:pPr>
            <a:r>
              <a:rPr lang="zh-CN" altLang="en-US" b="1" dirty="0"/>
              <a:t>时钟模型</a:t>
            </a:r>
            <a:r>
              <a:rPr lang="zh-CN" altLang="en-US" b="1" dirty="0">
                <a:solidFill>
                  <a:srgbClr val="C00000"/>
                </a:solidFill>
              </a:rPr>
              <a:t>同步性能测试（抖动）</a:t>
            </a:r>
          </a:p>
        </p:txBody>
      </p:sp>
      <p:sp>
        <p:nvSpPr>
          <p:cNvPr id="18" name="文本框 17">
            <a:extLst>
              <a:ext uri="{FF2B5EF4-FFF2-40B4-BE49-F238E27FC236}">
                <a16:creationId xmlns:a16="http://schemas.microsoft.com/office/drawing/2014/main" id="{F12AEB73-8524-4CBC-AAF8-19B1172ADDEB}"/>
              </a:ext>
            </a:extLst>
          </p:cNvPr>
          <p:cNvSpPr txBox="1"/>
          <p:nvPr/>
        </p:nvSpPr>
        <p:spPr>
          <a:xfrm>
            <a:off x="302446" y="5546927"/>
            <a:ext cx="8475035" cy="400110"/>
          </a:xfrm>
          <a:prstGeom prst="rect">
            <a:avLst/>
          </a:prstGeom>
          <a:solidFill>
            <a:srgbClr val="004098"/>
          </a:solidFill>
          <a:ln>
            <a:solidFill>
              <a:schemeClr val="tx1"/>
            </a:solidFill>
          </a:ln>
        </p:spPr>
        <p:txBody>
          <a:bodyPr wrap="square">
            <a:spAutoFit/>
          </a:bodyPr>
          <a:lstStyle>
            <a:defPPr>
              <a:defRPr lang="zh-CN"/>
            </a:defPPr>
            <a:lvl1pPr algn="ctr">
              <a:defRPr sz="2000" kern="100">
                <a:solidFill>
                  <a:schemeClr val="bg1"/>
                </a:solidFill>
                <a:latin typeface="微软雅黑" panose="020B0503020204020204" pitchFamily="34" charset="-122"/>
                <a:ea typeface="微软雅黑" panose="020B0503020204020204" pitchFamily="34" charset="-122"/>
                <a:cs typeface="楷体_GB2312"/>
              </a:defRPr>
            </a:lvl1pPr>
          </a:lstStyle>
          <a:p>
            <a:r>
              <a:rPr lang="zh-CN" altLang="en-US" dirty="0"/>
              <a:t>含传输时延补偿的时钟模型能够减小同步精度抖动范围</a:t>
            </a:r>
          </a:p>
        </p:txBody>
      </p:sp>
      <p:sp>
        <p:nvSpPr>
          <p:cNvPr id="19" name="矩形 18">
            <a:extLst>
              <a:ext uri="{FF2B5EF4-FFF2-40B4-BE49-F238E27FC236}">
                <a16:creationId xmlns:a16="http://schemas.microsoft.com/office/drawing/2014/main" id="{974A977C-9A61-402C-B96A-5A1D2FABCE52}"/>
              </a:ext>
            </a:extLst>
          </p:cNvPr>
          <p:cNvSpPr/>
          <p:nvPr/>
        </p:nvSpPr>
        <p:spPr>
          <a:xfrm>
            <a:off x="3385695" y="6181609"/>
            <a:ext cx="1290693" cy="570284"/>
          </a:xfrm>
          <a:prstGeom prst="rect">
            <a:avLst/>
          </a:prstGeom>
        </p:spPr>
        <p:txBody>
          <a:bodyPr wrap="square">
            <a:spAutoFit/>
          </a:bodyPr>
          <a:lstStyle/>
          <a:p>
            <a:pPr>
              <a:lnSpc>
                <a:spcPct val="150000"/>
              </a:lnSpc>
            </a:pPr>
            <a:r>
              <a:rPr lang="zh-CN" altLang="en-US" sz="1100" kern="100" dirty="0">
                <a:latin typeface="微软雅黑" panose="020B0503020204020204" pitchFamily="34" charset="-122"/>
                <a:ea typeface="微软雅黑" panose="020B0503020204020204" pitchFamily="34" charset="-122"/>
              </a:rPr>
              <a:t>记录周期：</a:t>
            </a:r>
            <a:r>
              <a:rPr lang="en-US" altLang="zh-CN" sz="1100" kern="100" dirty="0">
                <a:latin typeface="微软雅黑" panose="020B0503020204020204" pitchFamily="34" charset="-122"/>
                <a:ea typeface="微软雅黑" panose="020B0503020204020204" pitchFamily="34" charset="-122"/>
              </a:rPr>
              <a:t>1s</a:t>
            </a:r>
          </a:p>
          <a:p>
            <a:pPr>
              <a:lnSpc>
                <a:spcPct val="150000"/>
              </a:lnSpc>
            </a:pPr>
            <a:r>
              <a:rPr lang="zh-CN" altLang="en-US" sz="1100" kern="100" dirty="0">
                <a:latin typeface="微软雅黑" panose="020B0503020204020204" pitchFamily="34" charset="-122"/>
                <a:ea typeface="微软雅黑" panose="020B0503020204020204" pitchFamily="34" charset="-122"/>
              </a:rPr>
              <a:t>同步周期：</a:t>
            </a:r>
            <a:r>
              <a:rPr lang="en-US" altLang="zh-CN" sz="1100" kern="100" dirty="0">
                <a:latin typeface="微软雅黑" panose="020B0503020204020204" pitchFamily="34" charset="-122"/>
                <a:ea typeface="微软雅黑" panose="020B0503020204020204" pitchFamily="34" charset="-122"/>
              </a:rPr>
              <a:t>1s</a:t>
            </a:r>
          </a:p>
        </p:txBody>
      </p:sp>
      <p:sp>
        <p:nvSpPr>
          <p:cNvPr id="20" name="文本框 19">
            <a:extLst>
              <a:ext uri="{FF2B5EF4-FFF2-40B4-BE49-F238E27FC236}">
                <a16:creationId xmlns:a16="http://schemas.microsoft.com/office/drawing/2014/main" id="{EEB7361A-7A79-4491-986E-2600B33EBEB8}"/>
              </a:ext>
            </a:extLst>
          </p:cNvPr>
          <p:cNvSpPr txBox="1"/>
          <p:nvPr/>
        </p:nvSpPr>
        <p:spPr>
          <a:xfrm>
            <a:off x="4676388" y="6181609"/>
            <a:ext cx="1617044" cy="570284"/>
          </a:xfrm>
          <a:prstGeom prst="rect">
            <a:avLst/>
          </a:prstGeom>
        </p:spPr>
        <p:txBody>
          <a:bodyPr wrap="square">
            <a:spAutoFit/>
          </a:bodyPr>
          <a:lstStyle>
            <a:defPPr>
              <a:defRPr lang="zh-CN"/>
            </a:defPPr>
            <a:lvl1pPr>
              <a:lnSpc>
                <a:spcPct val="150000"/>
              </a:lnSpc>
              <a:defRPr sz="1100" kern="100">
                <a:latin typeface="微软雅黑" panose="020B0503020204020204" pitchFamily="34" charset="-122"/>
                <a:ea typeface="微软雅黑" panose="020B0503020204020204" pitchFamily="34" charset="-122"/>
              </a:defRPr>
            </a:lvl1pPr>
          </a:lstStyle>
          <a:p>
            <a:r>
              <a:rPr lang="zh-CN" altLang="en-US" dirty="0"/>
              <a:t>连续测量时间：</a:t>
            </a:r>
            <a:r>
              <a:rPr lang="en-US" altLang="zh-CN" dirty="0"/>
              <a:t>1</a:t>
            </a:r>
            <a:r>
              <a:rPr lang="zh-CN" altLang="en-US" dirty="0"/>
              <a:t>小时</a:t>
            </a:r>
          </a:p>
          <a:p>
            <a:r>
              <a:rPr lang="zh-CN" altLang="en-US" dirty="0"/>
              <a:t>数据量：</a:t>
            </a:r>
            <a:r>
              <a:rPr lang="en-US" altLang="zh-CN" dirty="0"/>
              <a:t>3600</a:t>
            </a:r>
            <a:r>
              <a:rPr lang="zh-CN" altLang="en-US" dirty="0"/>
              <a:t>个数据</a:t>
            </a:r>
          </a:p>
        </p:txBody>
      </p:sp>
      <p:sp>
        <p:nvSpPr>
          <p:cNvPr id="21" name="文本框 20">
            <a:extLst>
              <a:ext uri="{FF2B5EF4-FFF2-40B4-BE49-F238E27FC236}">
                <a16:creationId xmlns:a16="http://schemas.microsoft.com/office/drawing/2014/main" id="{0BAF3AFE-3E18-4BCE-BCB4-8A391E223636}"/>
              </a:ext>
            </a:extLst>
          </p:cNvPr>
          <p:cNvSpPr txBox="1"/>
          <p:nvPr/>
        </p:nvSpPr>
        <p:spPr>
          <a:xfrm>
            <a:off x="1616180" y="6308567"/>
            <a:ext cx="1554903" cy="316369"/>
          </a:xfrm>
          <a:prstGeom prst="rect">
            <a:avLst/>
          </a:prstGeom>
        </p:spPr>
        <p:txBody>
          <a:bodyPr wrap="square">
            <a:spAutoFit/>
          </a:bodyPr>
          <a:lstStyle>
            <a:defPPr>
              <a:defRPr lang="zh-CN"/>
            </a:defPPr>
            <a:lvl1pPr>
              <a:lnSpc>
                <a:spcPct val="150000"/>
              </a:lnSpc>
              <a:defRPr sz="1100" kern="100">
                <a:latin typeface="微软雅黑" panose="020B0503020204020204" pitchFamily="34" charset="-122"/>
                <a:ea typeface="微软雅黑" panose="020B0503020204020204" pitchFamily="34" charset="-122"/>
              </a:defRPr>
            </a:lvl1pPr>
          </a:lstStyle>
          <a:p>
            <a:r>
              <a:rPr lang="zh-CN" altLang="en-US" dirty="0"/>
              <a:t>同步方式：</a:t>
            </a:r>
            <a:r>
              <a:rPr lang="en-US" altLang="zh-CN" dirty="0"/>
              <a:t>IEEE 1588</a:t>
            </a:r>
          </a:p>
        </p:txBody>
      </p:sp>
      <p:sp>
        <p:nvSpPr>
          <p:cNvPr id="22" name="文本框 21">
            <a:extLst>
              <a:ext uri="{FF2B5EF4-FFF2-40B4-BE49-F238E27FC236}">
                <a16:creationId xmlns:a16="http://schemas.microsoft.com/office/drawing/2014/main" id="{1CF84069-0434-4793-8867-228FB341D3F7}"/>
              </a:ext>
            </a:extLst>
          </p:cNvPr>
          <p:cNvSpPr txBox="1"/>
          <p:nvPr/>
        </p:nvSpPr>
        <p:spPr>
          <a:xfrm>
            <a:off x="168043" y="6282086"/>
            <a:ext cx="1097280" cy="369332"/>
          </a:xfrm>
          <a:prstGeom prst="rect">
            <a:avLst/>
          </a:prstGeom>
          <a:noFill/>
        </p:spPr>
        <p:txBody>
          <a:bodyPr wrap="square">
            <a:spAutoFit/>
          </a:bodyPr>
          <a:lstStyle/>
          <a:p>
            <a:pPr algn="ctr"/>
            <a:r>
              <a:rPr lang="zh-CN" altLang="en-US" sz="1800" kern="100" dirty="0">
                <a:latin typeface="微软雅黑" panose="020B0503020204020204" pitchFamily="34" charset="-122"/>
                <a:ea typeface="微软雅黑" panose="020B0503020204020204" pitchFamily="34" charset="-122"/>
              </a:rPr>
              <a:t>参数设置</a:t>
            </a:r>
            <a:endParaRPr lang="zh-CN" altLang="en-US" dirty="0"/>
          </a:p>
        </p:txBody>
      </p:sp>
      <p:cxnSp>
        <p:nvCxnSpPr>
          <p:cNvPr id="23" name="直接连接符 22">
            <a:extLst>
              <a:ext uri="{FF2B5EF4-FFF2-40B4-BE49-F238E27FC236}">
                <a16:creationId xmlns:a16="http://schemas.microsoft.com/office/drawing/2014/main" id="{B9D8BBF0-7C10-4614-87E9-5D32E64085A3}"/>
              </a:ext>
            </a:extLst>
          </p:cNvPr>
          <p:cNvCxnSpPr/>
          <p:nvPr/>
        </p:nvCxnSpPr>
        <p:spPr>
          <a:xfrm>
            <a:off x="19716" y="6150534"/>
            <a:ext cx="9104568" cy="0"/>
          </a:xfrm>
          <a:prstGeom prst="line">
            <a:avLst/>
          </a:prstGeom>
          <a:ln w="19050"/>
        </p:spPr>
        <p:style>
          <a:lnRef idx="1">
            <a:schemeClr val="accent1"/>
          </a:lnRef>
          <a:fillRef idx="0">
            <a:schemeClr val="accent1"/>
          </a:fillRef>
          <a:effectRef idx="0">
            <a:schemeClr val="accent1"/>
          </a:effectRef>
          <a:fontRef idx="minor">
            <a:schemeClr val="tx1"/>
          </a:fontRef>
        </p:style>
      </p:cxnSp>
      <p:graphicFrame>
        <p:nvGraphicFramePr>
          <p:cNvPr id="24" name="表格 23">
            <a:extLst>
              <a:ext uri="{FF2B5EF4-FFF2-40B4-BE49-F238E27FC236}">
                <a16:creationId xmlns:a16="http://schemas.microsoft.com/office/drawing/2014/main" id="{6996949C-AA17-4966-B123-2833254C66D7}"/>
              </a:ext>
            </a:extLst>
          </p:cNvPr>
          <p:cNvGraphicFramePr>
            <a:graphicFrameLocks noGrp="1"/>
          </p:cNvGraphicFramePr>
          <p:nvPr>
            <p:extLst>
              <p:ext uri="{D42A27DB-BD31-4B8C-83A1-F6EECF244321}">
                <p14:modId xmlns:p14="http://schemas.microsoft.com/office/powerpoint/2010/main" val="3030048475"/>
              </p:ext>
            </p:extLst>
          </p:nvPr>
        </p:nvGraphicFramePr>
        <p:xfrm>
          <a:off x="6201199" y="2318123"/>
          <a:ext cx="2684879" cy="2586661"/>
        </p:xfrm>
        <a:graphic>
          <a:graphicData uri="http://schemas.openxmlformats.org/drawingml/2006/table">
            <a:tbl>
              <a:tblPr lastRow="1">
                <a:tableStyleId>{74C1A8A3-306A-4EB7-A6B1-4F7E0EB9C5D6}</a:tableStyleId>
              </a:tblPr>
              <a:tblGrid>
                <a:gridCol w="1491242">
                  <a:extLst>
                    <a:ext uri="{9D8B030D-6E8A-4147-A177-3AD203B41FA5}">
                      <a16:colId xmlns:a16="http://schemas.microsoft.com/office/drawing/2014/main" val="542745749"/>
                    </a:ext>
                  </a:extLst>
                </a:gridCol>
                <a:gridCol w="1193637">
                  <a:extLst>
                    <a:ext uri="{9D8B030D-6E8A-4147-A177-3AD203B41FA5}">
                      <a16:colId xmlns:a16="http://schemas.microsoft.com/office/drawing/2014/main" val="919077352"/>
                    </a:ext>
                  </a:extLst>
                </a:gridCol>
              </a:tblGrid>
              <a:tr h="664954">
                <a:tc>
                  <a:txBody>
                    <a:bodyPr/>
                    <a:lstStyle/>
                    <a:p>
                      <a:pPr algn="ctr"/>
                      <a:r>
                        <a:rPr lang="zh-CN" altLang="en-US" sz="1300" b="1" kern="100" dirty="0">
                          <a:effectLst/>
                          <a:latin typeface="Times New Roman" panose="02020603050405020304" pitchFamily="18" charset="0"/>
                          <a:ea typeface="微软雅黑" panose="020B0503020204020204" pitchFamily="34" charset="-122"/>
                          <a:cs typeface="Times New Roman" panose="02020603050405020304" pitchFamily="18" charset="0"/>
                        </a:rPr>
                        <a:t>模型类型</a:t>
                      </a:r>
                      <a:endParaRPr lang="zh-CN" sz="13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r>
                        <a:rPr lang="zh-CN" altLang="en-US" sz="1300" b="1" kern="100" dirty="0">
                          <a:effectLst/>
                          <a:latin typeface="Times New Roman" panose="02020603050405020304" pitchFamily="18" charset="0"/>
                          <a:ea typeface="微软雅黑" panose="020B0503020204020204" pitchFamily="34" charset="-122"/>
                          <a:cs typeface="Times New Roman" panose="02020603050405020304" pitchFamily="18" charset="0"/>
                        </a:rPr>
                        <a:t>主要抖动范围</a:t>
                      </a:r>
                      <a:endParaRPr lang="zh-CN" sz="13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2013084"/>
                  </a:ext>
                </a:extLst>
              </a:tr>
              <a:tr h="946347">
                <a:tc>
                  <a:txBody>
                    <a:bodyPr/>
                    <a:lstStyle/>
                    <a:p>
                      <a:pPr algn="ctr"/>
                      <a:r>
                        <a:rPr lang="zh-CN" alt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传统</a:t>
                      </a:r>
                      <a:endParaRPr lang="en-US" alt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模型</a:t>
                      </a:r>
                      <a:endPar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r>
                        <a:rPr lang="zh-CN" alt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约为</a:t>
                      </a:r>
                      <a:endParaRPr lang="en-US" alt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en-US" alt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-200~560ns</a:t>
                      </a:r>
                      <a:endPar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17957232"/>
                  </a:ext>
                </a:extLst>
              </a:tr>
              <a:tr h="409202">
                <a:tc>
                  <a:txBody>
                    <a:bodyPr/>
                    <a:lstStyle/>
                    <a:p>
                      <a:pPr algn="ctr"/>
                      <a:r>
                        <a:rPr lang="zh-CN" altLang="en-US" sz="1600" b="1" kern="100" dirty="0">
                          <a:effectLst/>
                          <a:latin typeface="Times New Roman" panose="02020603050405020304" pitchFamily="18" charset="0"/>
                          <a:ea typeface="微软雅黑" panose="020B0503020204020204" pitchFamily="34" charset="-122"/>
                          <a:cs typeface="Times New Roman" panose="02020603050405020304" pitchFamily="18" charset="0"/>
                        </a:rPr>
                        <a:t>含传输时延补偿模型</a:t>
                      </a:r>
                      <a:endParaRPr 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zh-CN" altLang="en-US" sz="1600" b="1" kern="100" dirty="0">
                          <a:effectLst/>
                          <a:latin typeface="Times New Roman" panose="02020603050405020304" pitchFamily="18" charset="0"/>
                          <a:ea typeface="微软雅黑" panose="020B0503020204020204" pitchFamily="34" charset="-122"/>
                          <a:cs typeface="Times New Roman" panose="02020603050405020304" pitchFamily="18" charset="0"/>
                        </a:rPr>
                        <a:t>约为</a:t>
                      </a:r>
                      <a:endParaRPr lang="en-US" alt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en-US" alt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-100~450ns</a:t>
                      </a:r>
                      <a:endParaRPr 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034211262"/>
                  </a:ext>
                </a:extLst>
              </a:tr>
              <a:tr h="409202">
                <a:tc>
                  <a:txBody>
                    <a:bodyPr/>
                    <a:lstStyle/>
                    <a:p>
                      <a:pPr algn="ctr"/>
                      <a:r>
                        <a:rPr lang="zh-CN" altLang="en-US" sz="1600" b="1" kern="100" dirty="0">
                          <a:effectLst/>
                          <a:latin typeface="Times New Roman" panose="02020603050405020304" pitchFamily="18" charset="0"/>
                          <a:ea typeface="微软雅黑" panose="020B0503020204020204" pitchFamily="34" charset="-122"/>
                          <a:cs typeface="Times New Roman" panose="02020603050405020304" pitchFamily="18" charset="0"/>
                        </a:rPr>
                        <a:t>改进</a:t>
                      </a:r>
                      <a:endParaRPr lang="en-US" alt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600" b="1" kern="100" dirty="0">
                          <a:effectLst/>
                          <a:latin typeface="Times New Roman" panose="02020603050405020304" pitchFamily="18" charset="0"/>
                          <a:ea typeface="微软雅黑" panose="020B0503020204020204" pitchFamily="34" charset="-122"/>
                          <a:cs typeface="Times New Roman" panose="02020603050405020304" pitchFamily="18" charset="0"/>
                        </a:rPr>
                        <a:t>程度</a:t>
                      </a:r>
                      <a:endParaRPr 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zh-CN" altLang="en-US"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减小</a:t>
                      </a:r>
                      <a:r>
                        <a:rPr lang="en-US" alt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27.6%</a:t>
                      </a:r>
                      <a:endParaRPr 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0507847"/>
                  </a:ext>
                </a:extLst>
              </a:tr>
            </a:tbl>
          </a:graphicData>
        </a:graphic>
      </p:graphicFrame>
      <p:sp>
        <p:nvSpPr>
          <p:cNvPr id="25" name="文本框 24">
            <a:extLst>
              <a:ext uri="{FF2B5EF4-FFF2-40B4-BE49-F238E27FC236}">
                <a16:creationId xmlns:a16="http://schemas.microsoft.com/office/drawing/2014/main" id="{D35BF715-9BD7-4AB3-8A31-64EF9A749DB5}"/>
              </a:ext>
            </a:extLst>
          </p:cNvPr>
          <p:cNvSpPr txBox="1"/>
          <p:nvPr/>
        </p:nvSpPr>
        <p:spPr>
          <a:xfrm>
            <a:off x="987919" y="5090174"/>
            <a:ext cx="4168180"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不同时钟模型下时钟同步精度抖动对比</a:t>
            </a:r>
          </a:p>
        </p:txBody>
      </p:sp>
    </p:spTree>
    <p:extLst>
      <p:ext uri="{BB962C8B-B14F-4D97-AF65-F5344CB8AC3E}">
        <p14:creationId xmlns:p14="http://schemas.microsoft.com/office/powerpoint/2010/main" val="26102834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602910D5-A70D-4C18-A17E-D0A764AC33A9}"/>
              </a:ext>
            </a:extLst>
          </p:cNvPr>
          <p:cNvGrpSpPr/>
          <p:nvPr/>
        </p:nvGrpSpPr>
        <p:grpSpPr>
          <a:xfrm>
            <a:off x="1014877" y="2073304"/>
            <a:ext cx="7330455" cy="4140484"/>
            <a:chOff x="1197725" y="1933345"/>
            <a:chExt cx="7330455" cy="4140484"/>
          </a:xfrm>
        </p:grpSpPr>
        <p:grpSp>
          <p:nvGrpSpPr>
            <p:cNvPr id="28" name="组合 27">
              <a:extLst>
                <a:ext uri="{FF2B5EF4-FFF2-40B4-BE49-F238E27FC236}">
                  <a16:creationId xmlns:a16="http://schemas.microsoft.com/office/drawing/2014/main" id="{DBF0670F-0412-40B8-8734-5ADBC3915A7C}"/>
                </a:ext>
              </a:extLst>
            </p:cNvPr>
            <p:cNvGrpSpPr/>
            <p:nvPr/>
          </p:nvGrpSpPr>
          <p:grpSpPr>
            <a:xfrm>
              <a:off x="1197725" y="1962161"/>
              <a:ext cx="843427" cy="443226"/>
              <a:chOff x="666810" y="2586037"/>
              <a:chExt cx="468000" cy="245937"/>
            </a:xfrm>
          </p:grpSpPr>
          <p:sp>
            <p:nvSpPr>
              <p:cNvPr id="51" name="Freeform 10">
                <a:extLst>
                  <a:ext uri="{FF2B5EF4-FFF2-40B4-BE49-F238E27FC236}">
                    <a16:creationId xmlns:a16="http://schemas.microsoft.com/office/drawing/2014/main" id="{9D5D9B11-5412-4EE0-B77F-62A5BE9B2EC3}"/>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id="{BA656CF6-472D-4433-B4A6-D0FA50C95729}"/>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29" name="文本框 28">
              <a:extLst>
                <a:ext uri="{FF2B5EF4-FFF2-40B4-BE49-F238E27FC236}">
                  <a16:creationId xmlns:a16="http://schemas.microsoft.com/office/drawing/2014/main" id="{007F3C7A-12AC-42D0-A04E-9C3E4A49C710}"/>
                </a:ext>
              </a:extLst>
            </p:cNvPr>
            <p:cNvSpPr txBox="1"/>
            <p:nvPr/>
          </p:nvSpPr>
          <p:spPr>
            <a:xfrm>
              <a:off x="2271263" y="1933345"/>
              <a:ext cx="6256916"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研究背景与意义</a:t>
              </a:r>
            </a:p>
          </p:txBody>
        </p:sp>
        <p:grpSp>
          <p:nvGrpSpPr>
            <p:cNvPr id="30" name="组合 29">
              <a:extLst>
                <a:ext uri="{FF2B5EF4-FFF2-40B4-BE49-F238E27FC236}">
                  <a16:creationId xmlns:a16="http://schemas.microsoft.com/office/drawing/2014/main" id="{3D6D5019-44B9-4591-BB1A-4F8AE4C2430C}"/>
                </a:ext>
              </a:extLst>
            </p:cNvPr>
            <p:cNvGrpSpPr/>
            <p:nvPr/>
          </p:nvGrpSpPr>
          <p:grpSpPr>
            <a:xfrm>
              <a:off x="1197725" y="2882134"/>
              <a:ext cx="843427" cy="443226"/>
              <a:chOff x="666810" y="2586037"/>
              <a:chExt cx="468000" cy="245937"/>
            </a:xfrm>
          </p:grpSpPr>
          <p:sp>
            <p:nvSpPr>
              <p:cNvPr id="49" name="Freeform 10">
                <a:extLst>
                  <a:ext uri="{FF2B5EF4-FFF2-40B4-BE49-F238E27FC236}">
                    <a16:creationId xmlns:a16="http://schemas.microsoft.com/office/drawing/2014/main" id="{D4EE0B31-84D8-44A0-9C66-036FBF674263}"/>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50" name="文本框 49">
                <a:extLst>
                  <a:ext uri="{FF2B5EF4-FFF2-40B4-BE49-F238E27FC236}">
                    <a16:creationId xmlns:a16="http://schemas.microsoft.com/office/drawing/2014/main" id="{C17047A2-C2C6-4825-9BBC-F3EE64D809E7}"/>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1" name="直接连接符 30">
              <a:extLst>
                <a:ext uri="{FF2B5EF4-FFF2-40B4-BE49-F238E27FC236}">
                  <a16:creationId xmlns:a16="http://schemas.microsoft.com/office/drawing/2014/main" id="{FABAAE22-DFE2-4B46-94D4-4687864CC0E0}"/>
                </a:ext>
              </a:extLst>
            </p:cNvPr>
            <p:cNvCxnSpPr>
              <a:cxnSpLocks/>
            </p:cNvCxnSpPr>
            <p:nvPr/>
          </p:nvCxnSpPr>
          <p:spPr>
            <a:xfrm>
              <a:off x="1890223" y="3289799"/>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3BB1D891-1B77-45B1-9A71-7F1A99A5E3E0}"/>
                </a:ext>
              </a:extLst>
            </p:cNvPr>
            <p:cNvSpPr txBox="1"/>
            <p:nvPr/>
          </p:nvSpPr>
          <p:spPr>
            <a:xfrm>
              <a:off x="2271263" y="2853318"/>
              <a:ext cx="6256916"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复杂场景下含传输时延补偿的时钟建模研究</a:t>
              </a:r>
            </a:p>
          </p:txBody>
        </p:sp>
        <p:grpSp>
          <p:nvGrpSpPr>
            <p:cNvPr id="33" name="组合 32">
              <a:extLst>
                <a:ext uri="{FF2B5EF4-FFF2-40B4-BE49-F238E27FC236}">
                  <a16:creationId xmlns:a16="http://schemas.microsoft.com/office/drawing/2014/main" id="{5877102D-9B8D-4D83-A35A-41C04F100B93}"/>
                </a:ext>
              </a:extLst>
            </p:cNvPr>
            <p:cNvGrpSpPr/>
            <p:nvPr/>
          </p:nvGrpSpPr>
          <p:grpSpPr>
            <a:xfrm>
              <a:off x="1197725" y="3802107"/>
              <a:ext cx="843427" cy="443226"/>
              <a:chOff x="666810" y="2586037"/>
              <a:chExt cx="468000" cy="245937"/>
            </a:xfrm>
          </p:grpSpPr>
          <p:sp>
            <p:nvSpPr>
              <p:cNvPr id="47" name="Freeform 10">
                <a:extLst>
                  <a:ext uri="{FF2B5EF4-FFF2-40B4-BE49-F238E27FC236}">
                    <a16:creationId xmlns:a16="http://schemas.microsoft.com/office/drawing/2014/main" id="{1959A5FE-DA3E-471C-9E60-E0627A85F95F}"/>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48" name="文本框 47">
                <a:extLst>
                  <a:ext uri="{FF2B5EF4-FFF2-40B4-BE49-F238E27FC236}">
                    <a16:creationId xmlns:a16="http://schemas.microsoft.com/office/drawing/2014/main" id="{3D2F95EF-80E3-4D57-A802-7331AD4B9010}"/>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34" name="文本框 33">
              <a:extLst>
                <a:ext uri="{FF2B5EF4-FFF2-40B4-BE49-F238E27FC236}">
                  <a16:creationId xmlns:a16="http://schemas.microsoft.com/office/drawing/2014/main" id="{59D14658-E6C3-4275-9766-C98F617FC4A7}"/>
                </a:ext>
              </a:extLst>
            </p:cNvPr>
            <p:cNvSpPr txBox="1"/>
            <p:nvPr/>
          </p:nvSpPr>
          <p:spPr>
            <a:xfrm>
              <a:off x="2271262" y="3773291"/>
              <a:ext cx="6256917"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面向</a:t>
              </a:r>
              <a:r>
                <a:rPr lang="en-US" altLang="zh-CN" sz="2400" b="1" dirty="0">
                  <a:latin typeface="微软雅黑" panose="020B0503020204020204" pitchFamily="34" charset="-122"/>
                  <a:ea typeface="微软雅黑" panose="020B0503020204020204" pitchFamily="34" charset="-122"/>
                </a:rPr>
                <a:t>TSN</a:t>
              </a:r>
              <a:r>
                <a:rPr lang="zh-CN" altLang="en-US" sz="2400" b="1" dirty="0">
                  <a:latin typeface="微软雅黑" panose="020B0503020204020204" pitchFamily="34" charset="-122"/>
                  <a:ea typeface="微软雅黑" panose="020B0503020204020204" pitchFamily="34" charset="-122"/>
                </a:rPr>
                <a:t>的层次化时频联合同步方案研究</a:t>
              </a:r>
            </a:p>
          </p:txBody>
        </p:sp>
        <p:grpSp>
          <p:nvGrpSpPr>
            <p:cNvPr id="35" name="组合 34">
              <a:extLst>
                <a:ext uri="{FF2B5EF4-FFF2-40B4-BE49-F238E27FC236}">
                  <a16:creationId xmlns:a16="http://schemas.microsoft.com/office/drawing/2014/main" id="{224D34DC-421F-4E21-B978-F3B9D5F79802}"/>
                </a:ext>
              </a:extLst>
            </p:cNvPr>
            <p:cNvGrpSpPr/>
            <p:nvPr/>
          </p:nvGrpSpPr>
          <p:grpSpPr>
            <a:xfrm>
              <a:off x="1197725" y="4722080"/>
              <a:ext cx="843427" cy="443226"/>
              <a:chOff x="666810" y="2586037"/>
              <a:chExt cx="468000" cy="245937"/>
            </a:xfrm>
          </p:grpSpPr>
          <p:sp>
            <p:nvSpPr>
              <p:cNvPr id="45" name="Freeform 10">
                <a:extLst>
                  <a:ext uri="{FF2B5EF4-FFF2-40B4-BE49-F238E27FC236}">
                    <a16:creationId xmlns:a16="http://schemas.microsoft.com/office/drawing/2014/main" id="{C8AB8E8F-D1BE-461B-8C36-1910DF86F16D}"/>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2C63249A-0BCC-4C81-943A-EB90F0CEEA12}"/>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36" name="文本框 35">
              <a:extLst>
                <a:ext uri="{FF2B5EF4-FFF2-40B4-BE49-F238E27FC236}">
                  <a16:creationId xmlns:a16="http://schemas.microsoft.com/office/drawing/2014/main" id="{37070499-6F83-476E-9E15-7A4E4C6FAD13}"/>
                </a:ext>
              </a:extLst>
            </p:cNvPr>
            <p:cNvSpPr txBox="1"/>
            <p:nvPr/>
          </p:nvSpPr>
          <p:spPr>
            <a:xfrm>
              <a:off x="2271262" y="4693264"/>
              <a:ext cx="6256917"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面向</a:t>
              </a:r>
              <a:r>
                <a:rPr lang="en-US" altLang="zh-CN" sz="2400" b="1" dirty="0">
                  <a:solidFill>
                    <a:schemeClr val="bg1">
                      <a:lumMod val="85000"/>
                    </a:schemeClr>
                  </a:solidFill>
                  <a:latin typeface="微软雅黑" panose="020B0503020204020204" pitchFamily="34" charset="-122"/>
                  <a:ea typeface="微软雅黑" panose="020B0503020204020204" pitchFamily="34" charset="-122"/>
                </a:rPr>
                <a:t>TSN</a:t>
              </a:r>
              <a:r>
                <a:rPr lang="zh-CN" altLang="en-US" sz="2400" b="1" dirty="0">
                  <a:solidFill>
                    <a:schemeClr val="bg1">
                      <a:lumMod val="85000"/>
                    </a:schemeClr>
                  </a:solidFill>
                  <a:latin typeface="微软雅黑" panose="020B0503020204020204" pitchFamily="34" charset="-122"/>
                  <a:ea typeface="微软雅黑" panose="020B0503020204020204" pitchFamily="34" charset="-122"/>
                </a:rPr>
                <a:t>的同步性能测试系统及方法研究</a:t>
              </a:r>
            </a:p>
          </p:txBody>
        </p:sp>
        <p:grpSp>
          <p:nvGrpSpPr>
            <p:cNvPr id="37" name="组合 36">
              <a:extLst>
                <a:ext uri="{FF2B5EF4-FFF2-40B4-BE49-F238E27FC236}">
                  <a16:creationId xmlns:a16="http://schemas.microsoft.com/office/drawing/2014/main" id="{BEBEC36B-4A9B-4EFE-B4B0-ED85A65DABCE}"/>
                </a:ext>
              </a:extLst>
            </p:cNvPr>
            <p:cNvGrpSpPr/>
            <p:nvPr/>
          </p:nvGrpSpPr>
          <p:grpSpPr>
            <a:xfrm>
              <a:off x="1197725" y="5630603"/>
              <a:ext cx="843427" cy="443226"/>
              <a:chOff x="666810" y="2586037"/>
              <a:chExt cx="468000" cy="245937"/>
            </a:xfrm>
          </p:grpSpPr>
          <p:sp>
            <p:nvSpPr>
              <p:cNvPr id="43" name="Freeform 10">
                <a:extLst>
                  <a:ext uri="{FF2B5EF4-FFF2-40B4-BE49-F238E27FC236}">
                    <a16:creationId xmlns:a16="http://schemas.microsoft.com/office/drawing/2014/main" id="{55A5315B-AA1C-4CA0-B51F-C466562A5FE8}"/>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A0309F90-1586-4599-89E9-163065A0F6C4}"/>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38" name="文本框 37">
              <a:extLst>
                <a:ext uri="{FF2B5EF4-FFF2-40B4-BE49-F238E27FC236}">
                  <a16:creationId xmlns:a16="http://schemas.microsoft.com/office/drawing/2014/main" id="{96BEB5C8-06CD-4626-B852-44628D710C8F}"/>
                </a:ext>
              </a:extLst>
            </p:cNvPr>
            <p:cNvSpPr txBox="1"/>
            <p:nvPr/>
          </p:nvSpPr>
          <p:spPr>
            <a:xfrm>
              <a:off x="2271263" y="5601787"/>
              <a:ext cx="6256916"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总结与展望</a:t>
              </a:r>
            </a:p>
          </p:txBody>
        </p:sp>
        <p:cxnSp>
          <p:nvCxnSpPr>
            <p:cNvPr id="39" name="直接连接符 38">
              <a:extLst>
                <a:ext uri="{FF2B5EF4-FFF2-40B4-BE49-F238E27FC236}">
                  <a16:creationId xmlns:a16="http://schemas.microsoft.com/office/drawing/2014/main" id="{2C140DF6-3A9E-4FA5-B28C-0BDFB260C661}"/>
                </a:ext>
              </a:extLst>
            </p:cNvPr>
            <p:cNvCxnSpPr>
              <a:cxnSpLocks/>
            </p:cNvCxnSpPr>
            <p:nvPr/>
          </p:nvCxnSpPr>
          <p:spPr>
            <a:xfrm>
              <a:off x="1890223" y="2369826"/>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5DFC2F21-487D-43F0-BCCB-54B45E27AC84}"/>
                </a:ext>
              </a:extLst>
            </p:cNvPr>
            <p:cNvCxnSpPr>
              <a:cxnSpLocks/>
            </p:cNvCxnSpPr>
            <p:nvPr/>
          </p:nvCxnSpPr>
          <p:spPr>
            <a:xfrm>
              <a:off x="1890223" y="4209772"/>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816B8AAD-376C-4FC8-8C2D-5DEA8E4970DD}"/>
                </a:ext>
              </a:extLst>
            </p:cNvPr>
            <p:cNvCxnSpPr>
              <a:cxnSpLocks/>
            </p:cNvCxnSpPr>
            <p:nvPr/>
          </p:nvCxnSpPr>
          <p:spPr>
            <a:xfrm>
              <a:off x="1890223" y="5129745"/>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FAF7183C-418B-4345-AF71-3D113D69284F}"/>
                </a:ext>
              </a:extLst>
            </p:cNvPr>
            <p:cNvCxnSpPr>
              <a:cxnSpLocks/>
            </p:cNvCxnSpPr>
            <p:nvPr/>
          </p:nvCxnSpPr>
          <p:spPr>
            <a:xfrm>
              <a:off x="1890223" y="6030906"/>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3" name="矩形 52">
            <a:extLst>
              <a:ext uri="{FF2B5EF4-FFF2-40B4-BE49-F238E27FC236}">
                <a16:creationId xmlns:a16="http://schemas.microsoft.com/office/drawing/2014/main" id="{6C5B726F-1942-4DDD-B7B2-2569CD35E135}"/>
              </a:ext>
            </a:extLst>
          </p:cNvPr>
          <p:cNvSpPr/>
          <p:nvPr/>
        </p:nvSpPr>
        <p:spPr>
          <a:xfrm>
            <a:off x="249349" y="857654"/>
            <a:ext cx="2983317"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目录 </a:t>
            </a:r>
            <a:r>
              <a:rPr lang="en-US" altLang="zh-CN" sz="3200" b="1" dirty="0">
                <a:solidFill>
                  <a:schemeClr val="accent1"/>
                </a:solidFill>
                <a:latin typeface="微软雅黑" panose="020B0503020204020204" pitchFamily="34" charset="-122"/>
                <a:ea typeface="微软雅黑" panose="020B0503020204020204" pitchFamily="34" charset="-122"/>
                <a:cs typeface="+mj-cs"/>
              </a:rPr>
              <a:t>Contents</a:t>
            </a:r>
            <a:endParaRPr lang="zh-CN" altLang="en-US" sz="3200" b="1" dirty="0">
              <a:solidFill>
                <a:schemeClr val="accent1"/>
              </a:solidFill>
              <a:latin typeface="微软雅黑" panose="020B0503020204020204" pitchFamily="34" charset="-122"/>
              <a:ea typeface="微软雅黑" panose="020B0503020204020204" pitchFamily="34" charset="-122"/>
              <a:cs typeface="+mj-cs"/>
            </a:endParaRPr>
          </a:p>
        </p:txBody>
      </p:sp>
    </p:spTree>
    <p:extLst>
      <p:ext uri="{BB962C8B-B14F-4D97-AF65-F5344CB8AC3E}">
        <p14:creationId xmlns:p14="http://schemas.microsoft.com/office/powerpoint/2010/main" val="39963300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F4E521A8-6DF2-4262-BEAC-BD809835C2D9}"/>
              </a:ext>
            </a:extLst>
          </p:cNvPr>
          <p:cNvGrpSpPr/>
          <p:nvPr/>
        </p:nvGrpSpPr>
        <p:grpSpPr>
          <a:xfrm>
            <a:off x="1014877" y="2073304"/>
            <a:ext cx="7330455" cy="4140484"/>
            <a:chOff x="1197725" y="1933345"/>
            <a:chExt cx="7330455" cy="4140484"/>
          </a:xfrm>
        </p:grpSpPr>
        <p:grpSp>
          <p:nvGrpSpPr>
            <p:cNvPr id="3" name="组合 2"/>
            <p:cNvGrpSpPr/>
            <p:nvPr/>
          </p:nvGrpSpPr>
          <p:grpSpPr>
            <a:xfrm>
              <a:off x="1197725" y="1962161"/>
              <a:ext cx="843427" cy="443226"/>
              <a:chOff x="666810" y="2586037"/>
              <a:chExt cx="468000" cy="245937"/>
            </a:xfrm>
          </p:grpSpPr>
          <p:sp>
            <p:nvSpPr>
              <p:cNvPr id="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11" name="文本框 10"/>
            <p:cNvSpPr txBox="1"/>
            <p:nvPr/>
          </p:nvSpPr>
          <p:spPr>
            <a:xfrm>
              <a:off x="2271263" y="1933345"/>
              <a:ext cx="6256916"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研究背景与意义</a:t>
              </a:r>
            </a:p>
          </p:txBody>
        </p:sp>
        <p:grpSp>
          <p:nvGrpSpPr>
            <p:cNvPr id="12" name="组合 11"/>
            <p:cNvGrpSpPr/>
            <p:nvPr/>
          </p:nvGrpSpPr>
          <p:grpSpPr>
            <a:xfrm>
              <a:off x="1197725" y="2882134"/>
              <a:ext cx="843427" cy="443226"/>
              <a:chOff x="666810" y="2586037"/>
              <a:chExt cx="468000" cy="245937"/>
            </a:xfrm>
          </p:grpSpPr>
          <p:sp>
            <p:nvSpPr>
              <p:cNvPr id="1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cxnSpLocks/>
            </p:cNvCxnSpPr>
            <p:nvPr/>
          </p:nvCxnSpPr>
          <p:spPr>
            <a:xfrm>
              <a:off x="1890223" y="3289799"/>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271263" y="2853318"/>
              <a:ext cx="6256916"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复杂场景下含传输时延补偿的时钟建模研究</a:t>
              </a:r>
            </a:p>
          </p:txBody>
        </p:sp>
        <p:grpSp>
          <p:nvGrpSpPr>
            <p:cNvPr id="17" name="组合 16"/>
            <p:cNvGrpSpPr/>
            <p:nvPr/>
          </p:nvGrpSpPr>
          <p:grpSpPr>
            <a:xfrm>
              <a:off x="1197725" y="3802107"/>
              <a:ext cx="843427" cy="443226"/>
              <a:chOff x="666810" y="2586037"/>
              <a:chExt cx="468000" cy="245937"/>
            </a:xfrm>
          </p:grpSpPr>
          <p:sp>
            <p:nvSpPr>
              <p:cNvPr id="18"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21" name="文本框 20"/>
            <p:cNvSpPr txBox="1"/>
            <p:nvPr/>
          </p:nvSpPr>
          <p:spPr>
            <a:xfrm>
              <a:off x="2271262" y="3773291"/>
              <a:ext cx="6256917"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面向</a:t>
              </a:r>
              <a:r>
                <a:rPr lang="en-US" altLang="zh-CN" sz="2400" b="1" dirty="0">
                  <a:latin typeface="微软雅黑" panose="020B0503020204020204" pitchFamily="34" charset="-122"/>
                  <a:ea typeface="微软雅黑" panose="020B0503020204020204" pitchFamily="34" charset="-122"/>
                </a:rPr>
                <a:t>TSN</a:t>
              </a:r>
              <a:r>
                <a:rPr lang="zh-CN" altLang="en-US" sz="2400" b="1" dirty="0">
                  <a:latin typeface="微软雅黑" panose="020B0503020204020204" pitchFamily="34" charset="-122"/>
                  <a:ea typeface="微软雅黑" panose="020B0503020204020204" pitchFamily="34" charset="-122"/>
                </a:rPr>
                <a:t>的层次化时频联合同步方案研究</a:t>
              </a:r>
            </a:p>
          </p:txBody>
        </p:sp>
        <p:grpSp>
          <p:nvGrpSpPr>
            <p:cNvPr id="22" name="组合 21"/>
            <p:cNvGrpSpPr/>
            <p:nvPr/>
          </p:nvGrpSpPr>
          <p:grpSpPr>
            <a:xfrm>
              <a:off x="1197725" y="4722080"/>
              <a:ext cx="843427" cy="443226"/>
              <a:chOff x="666810" y="2586037"/>
              <a:chExt cx="468000" cy="245937"/>
            </a:xfrm>
          </p:grpSpPr>
          <p:sp>
            <p:nvSpPr>
              <p:cNvPr id="2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26" name="文本框 25"/>
            <p:cNvSpPr txBox="1"/>
            <p:nvPr/>
          </p:nvSpPr>
          <p:spPr>
            <a:xfrm>
              <a:off x="2271262" y="4693264"/>
              <a:ext cx="6256917"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面向</a:t>
              </a:r>
              <a:r>
                <a:rPr lang="en-US" altLang="zh-CN" sz="2400" b="1" dirty="0">
                  <a:latin typeface="微软雅黑" panose="020B0503020204020204" pitchFamily="34" charset="-122"/>
                  <a:ea typeface="微软雅黑" panose="020B0503020204020204" pitchFamily="34" charset="-122"/>
                </a:rPr>
                <a:t>TSN</a:t>
              </a:r>
              <a:r>
                <a:rPr lang="zh-CN" altLang="en-US" sz="2400" b="1" dirty="0">
                  <a:latin typeface="微软雅黑" panose="020B0503020204020204" pitchFamily="34" charset="-122"/>
                  <a:ea typeface="微软雅黑" panose="020B0503020204020204" pitchFamily="34" charset="-122"/>
                </a:rPr>
                <a:t>的同步性能测试系统及方法研究</a:t>
              </a:r>
            </a:p>
          </p:txBody>
        </p:sp>
        <p:grpSp>
          <p:nvGrpSpPr>
            <p:cNvPr id="27" name="组合 26">
              <a:extLst>
                <a:ext uri="{FF2B5EF4-FFF2-40B4-BE49-F238E27FC236}">
                  <a16:creationId xmlns:a16="http://schemas.microsoft.com/office/drawing/2014/main" id="{524C302A-5A23-4120-8B68-ACDA249E93EC}"/>
                </a:ext>
              </a:extLst>
            </p:cNvPr>
            <p:cNvGrpSpPr/>
            <p:nvPr/>
          </p:nvGrpSpPr>
          <p:grpSpPr>
            <a:xfrm>
              <a:off x="1197725" y="5630603"/>
              <a:ext cx="843427" cy="443226"/>
              <a:chOff x="666810" y="2586037"/>
              <a:chExt cx="468000" cy="245937"/>
            </a:xfrm>
          </p:grpSpPr>
          <p:sp>
            <p:nvSpPr>
              <p:cNvPr id="28" name="Freeform 10">
                <a:extLst>
                  <a:ext uri="{FF2B5EF4-FFF2-40B4-BE49-F238E27FC236}">
                    <a16:creationId xmlns:a16="http://schemas.microsoft.com/office/drawing/2014/main" id="{B1F1909B-BB32-4543-8DC0-BD7954006DF1}"/>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31EE265E-B70F-41F8-AB05-673CD68ED077}"/>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31" name="文本框 30">
              <a:extLst>
                <a:ext uri="{FF2B5EF4-FFF2-40B4-BE49-F238E27FC236}">
                  <a16:creationId xmlns:a16="http://schemas.microsoft.com/office/drawing/2014/main" id="{E3B7E538-DD5D-49D6-A04D-962F526A8CE7}"/>
                </a:ext>
              </a:extLst>
            </p:cNvPr>
            <p:cNvSpPr txBox="1"/>
            <p:nvPr/>
          </p:nvSpPr>
          <p:spPr>
            <a:xfrm>
              <a:off x="2271263" y="5601787"/>
              <a:ext cx="6256916"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总结与展望</a:t>
              </a:r>
            </a:p>
          </p:txBody>
        </p:sp>
        <p:cxnSp>
          <p:nvCxnSpPr>
            <p:cNvPr id="32" name="直接连接符 31">
              <a:extLst>
                <a:ext uri="{FF2B5EF4-FFF2-40B4-BE49-F238E27FC236}">
                  <a16:creationId xmlns:a16="http://schemas.microsoft.com/office/drawing/2014/main" id="{08748322-AE1F-4F96-B59A-085C03E66510}"/>
                </a:ext>
              </a:extLst>
            </p:cNvPr>
            <p:cNvCxnSpPr>
              <a:cxnSpLocks/>
            </p:cNvCxnSpPr>
            <p:nvPr/>
          </p:nvCxnSpPr>
          <p:spPr>
            <a:xfrm>
              <a:off x="1890223" y="2369826"/>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39B1F51B-B96F-44A5-9017-08B3A4F65BAC}"/>
                </a:ext>
              </a:extLst>
            </p:cNvPr>
            <p:cNvCxnSpPr>
              <a:cxnSpLocks/>
            </p:cNvCxnSpPr>
            <p:nvPr/>
          </p:nvCxnSpPr>
          <p:spPr>
            <a:xfrm>
              <a:off x="1890223" y="4209772"/>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A44F8CB3-5486-4AAD-BCB9-6278C4DF1EA0}"/>
                </a:ext>
              </a:extLst>
            </p:cNvPr>
            <p:cNvCxnSpPr>
              <a:cxnSpLocks/>
            </p:cNvCxnSpPr>
            <p:nvPr/>
          </p:nvCxnSpPr>
          <p:spPr>
            <a:xfrm>
              <a:off x="1890223" y="5129745"/>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0D66AC5A-5889-4621-9407-57129325E9E4}"/>
                </a:ext>
              </a:extLst>
            </p:cNvPr>
            <p:cNvCxnSpPr>
              <a:cxnSpLocks/>
            </p:cNvCxnSpPr>
            <p:nvPr/>
          </p:nvCxnSpPr>
          <p:spPr>
            <a:xfrm>
              <a:off x="1890223" y="6030906"/>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6" name="矩形 35">
            <a:extLst>
              <a:ext uri="{FF2B5EF4-FFF2-40B4-BE49-F238E27FC236}">
                <a16:creationId xmlns:a16="http://schemas.microsoft.com/office/drawing/2014/main" id="{F66051A2-239A-405A-85C8-4777D00B96D2}"/>
              </a:ext>
            </a:extLst>
          </p:cNvPr>
          <p:cNvSpPr/>
          <p:nvPr/>
        </p:nvSpPr>
        <p:spPr>
          <a:xfrm>
            <a:off x="249349" y="857654"/>
            <a:ext cx="2983317"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目录 </a:t>
            </a:r>
            <a:r>
              <a:rPr lang="en-US" altLang="zh-CN" sz="3200" b="1" dirty="0">
                <a:solidFill>
                  <a:schemeClr val="accent1"/>
                </a:solidFill>
                <a:latin typeface="微软雅黑" panose="020B0503020204020204" pitchFamily="34" charset="-122"/>
                <a:ea typeface="微软雅黑" panose="020B0503020204020204" pitchFamily="34" charset="-122"/>
                <a:cs typeface="+mj-cs"/>
              </a:rPr>
              <a:t>Contents</a:t>
            </a:r>
            <a:endParaRPr lang="zh-CN" altLang="en-US" sz="3200" b="1" dirty="0">
              <a:solidFill>
                <a:schemeClr val="accent1"/>
              </a:solidFill>
              <a:latin typeface="微软雅黑" panose="020B0503020204020204" pitchFamily="34" charset="-122"/>
              <a:ea typeface="微软雅黑" panose="020B0503020204020204" pitchFamily="34" charset="-122"/>
              <a:cs typeface="+mj-cs"/>
            </a:endParaRPr>
          </a:p>
        </p:txBody>
      </p:sp>
    </p:spTree>
    <p:extLst>
      <p:ext uri="{BB962C8B-B14F-4D97-AF65-F5344CB8AC3E}">
        <p14:creationId xmlns:p14="http://schemas.microsoft.com/office/powerpoint/2010/main" val="31552511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1BF9A2A-23DC-44D4-8FA5-5EC7EB3067CA}"/>
              </a:ext>
            </a:extLst>
          </p:cNvPr>
          <p:cNvPicPr>
            <a:picLocks noChangeAspect="1"/>
          </p:cNvPicPr>
          <p:nvPr/>
        </p:nvPicPr>
        <p:blipFill>
          <a:blip r:embed="rId3"/>
          <a:stretch>
            <a:fillRect/>
          </a:stretch>
        </p:blipFill>
        <p:spPr>
          <a:xfrm>
            <a:off x="4905116" y="1694429"/>
            <a:ext cx="3744859" cy="2310852"/>
          </a:xfrm>
          <a:prstGeom prst="rect">
            <a:avLst/>
          </a:prstGeom>
        </p:spPr>
      </p:pic>
      <p:sp>
        <p:nvSpPr>
          <p:cNvPr id="15" name="矩形 14">
            <a:extLst>
              <a:ext uri="{FF2B5EF4-FFF2-40B4-BE49-F238E27FC236}">
                <a16:creationId xmlns:a16="http://schemas.microsoft.com/office/drawing/2014/main" id="{AAC7A38D-C287-4086-AFFA-22E9378E94BD}"/>
              </a:ext>
            </a:extLst>
          </p:cNvPr>
          <p:cNvSpPr/>
          <p:nvPr/>
        </p:nvSpPr>
        <p:spPr>
          <a:xfrm>
            <a:off x="249349" y="857654"/>
            <a:ext cx="7601761"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面向</a:t>
            </a:r>
            <a:r>
              <a:rPr lang="en-US" altLang="zh-CN" sz="3200" b="1" dirty="0">
                <a:solidFill>
                  <a:schemeClr val="accent1"/>
                </a:solidFill>
                <a:latin typeface="微软雅黑" panose="020B0503020204020204" pitchFamily="34" charset="-122"/>
                <a:ea typeface="微软雅黑" panose="020B0503020204020204" pitchFamily="34" charset="-122"/>
                <a:cs typeface="+mj-cs"/>
              </a:rPr>
              <a:t>TSN</a:t>
            </a:r>
            <a:r>
              <a:rPr lang="zh-CN" altLang="en-US" sz="3200" b="1" dirty="0">
                <a:solidFill>
                  <a:schemeClr val="accent1"/>
                </a:solidFill>
                <a:latin typeface="微软雅黑" panose="020B0503020204020204" pitchFamily="34" charset="-122"/>
                <a:ea typeface="微软雅黑" panose="020B0503020204020204" pitchFamily="34" charset="-122"/>
                <a:cs typeface="+mj-cs"/>
              </a:rPr>
              <a:t>的层次化时频联合同步方案研究</a:t>
            </a:r>
          </a:p>
        </p:txBody>
      </p:sp>
      <p:graphicFrame>
        <p:nvGraphicFramePr>
          <p:cNvPr id="2" name="表格 1">
            <a:extLst>
              <a:ext uri="{FF2B5EF4-FFF2-40B4-BE49-F238E27FC236}">
                <a16:creationId xmlns:a16="http://schemas.microsoft.com/office/drawing/2014/main" id="{0D7F2531-2C88-44E4-B77D-8B0B971D2D41}"/>
              </a:ext>
            </a:extLst>
          </p:cNvPr>
          <p:cNvGraphicFramePr>
            <a:graphicFrameLocks noGrp="1"/>
          </p:cNvGraphicFramePr>
          <p:nvPr>
            <p:extLst>
              <p:ext uri="{D42A27DB-BD31-4B8C-83A1-F6EECF244321}">
                <p14:modId xmlns:p14="http://schemas.microsoft.com/office/powerpoint/2010/main" val="2564285567"/>
              </p:ext>
            </p:extLst>
          </p:nvPr>
        </p:nvGraphicFramePr>
        <p:xfrm>
          <a:off x="280011" y="4443621"/>
          <a:ext cx="8633394" cy="2210435"/>
        </p:xfrm>
        <a:graphic>
          <a:graphicData uri="http://schemas.openxmlformats.org/drawingml/2006/table">
            <a:tbl>
              <a:tblPr>
                <a:tableStyleId>{74C1A8A3-306A-4EB7-A6B1-4F7E0EB9C5D6}</a:tableStyleId>
              </a:tblPr>
              <a:tblGrid>
                <a:gridCol w="1486099">
                  <a:extLst>
                    <a:ext uri="{9D8B030D-6E8A-4147-A177-3AD203B41FA5}">
                      <a16:colId xmlns:a16="http://schemas.microsoft.com/office/drawing/2014/main" val="3911189205"/>
                    </a:ext>
                  </a:extLst>
                </a:gridCol>
                <a:gridCol w="1547664">
                  <a:extLst>
                    <a:ext uri="{9D8B030D-6E8A-4147-A177-3AD203B41FA5}">
                      <a16:colId xmlns:a16="http://schemas.microsoft.com/office/drawing/2014/main" val="90566022"/>
                    </a:ext>
                  </a:extLst>
                </a:gridCol>
                <a:gridCol w="1547664">
                  <a:extLst>
                    <a:ext uri="{9D8B030D-6E8A-4147-A177-3AD203B41FA5}">
                      <a16:colId xmlns:a16="http://schemas.microsoft.com/office/drawing/2014/main" val="2531388126"/>
                    </a:ext>
                  </a:extLst>
                </a:gridCol>
                <a:gridCol w="4051967">
                  <a:extLst>
                    <a:ext uri="{9D8B030D-6E8A-4147-A177-3AD203B41FA5}">
                      <a16:colId xmlns:a16="http://schemas.microsoft.com/office/drawing/2014/main" val="1706645513"/>
                    </a:ext>
                  </a:extLst>
                </a:gridCol>
              </a:tblGrid>
              <a:tr h="0">
                <a:tc>
                  <a:txBody>
                    <a:bodyPr/>
                    <a:lstStyle/>
                    <a:p>
                      <a:pPr algn="ctr"/>
                      <a:r>
                        <a:rPr 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rPr>
                        <a:t>角色名称</a:t>
                      </a: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r>
                        <a:rPr 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rPr>
                        <a:t>所属网络层级</a:t>
                      </a: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r>
                        <a:rPr 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rPr>
                        <a:t>数量要求（个）</a:t>
                      </a: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r>
                        <a:rPr 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rPr>
                        <a:t>主要功能定义</a:t>
                      </a: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00711344"/>
                  </a:ext>
                </a:extLst>
              </a:tr>
              <a:tr h="259715">
                <a:tc>
                  <a:txBody>
                    <a:bodyPr/>
                    <a:lstStyle/>
                    <a:p>
                      <a:pPr algn="ctr"/>
                      <a:r>
                        <a:rPr lang="en-US" sz="1200" kern="100" dirty="0">
                          <a:effectLst/>
                          <a:latin typeface="Times New Roman" panose="02020603050405020304" pitchFamily="18" charset="0"/>
                          <a:ea typeface="微软雅黑" panose="020B0503020204020204" pitchFamily="34" charset="-122"/>
                          <a:cs typeface="Times New Roman" panose="02020603050405020304" pitchFamily="18" charset="0"/>
                        </a:rPr>
                        <a:t>GM (</a:t>
                      </a:r>
                      <a:r>
                        <a:rPr lang="en-US" altLang="zh-CN" sz="1200" kern="100" dirty="0">
                          <a:effectLst/>
                          <a:latin typeface="Times New Roman" panose="02020603050405020304" pitchFamily="18" charset="0"/>
                          <a:ea typeface="微软雅黑" panose="020B0503020204020204" pitchFamily="34" charset="-122"/>
                          <a:cs typeface="Times New Roman" panose="02020603050405020304" pitchFamily="18" charset="0"/>
                        </a:rPr>
                        <a:t>Grand Master)</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顶层网络</a:t>
                      </a: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r>
                        <a:rPr 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为整体网络</a:t>
                      </a:r>
                      <a:r>
                        <a:rPr 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提供时钟基准</a:t>
                      </a:r>
                    </a:p>
                  </a:txBody>
                  <a:tcPr marL="68580" marR="6858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594085876"/>
                  </a:ext>
                </a:extLst>
              </a:tr>
              <a:tr h="259715">
                <a:tc>
                  <a:txBody>
                    <a:bodyPr/>
                    <a:lstStyle/>
                    <a:p>
                      <a:pPr algn="ctr"/>
                      <a:r>
                        <a:rPr lang="en-US" sz="1200" kern="100" dirty="0">
                          <a:effectLst/>
                          <a:latin typeface="Times New Roman" panose="02020603050405020304" pitchFamily="18" charset="0"/>
                          <a:ea typeface="微软雅黑" panose="020B0503020204020204" pitchFamily="34" charset="-122"/>
                          <a:cs typeface="Times New Roman" panose="02020603050405020304" pitchFamily="18" charset="0"/>
                        </a:rPr>
                        <a:t>SM (</a:t>
                      </a:r>
                      <a:r>
                        <a:rPr lang="en-US" altLang="zh-CN" sz="1200" kern="100" dirty="0">
                          <a:effectLst/>
                          <a:latin typeface="Times New Roman" panose="02020603050405020304" pitchFamily="18" charset="0"/>
                          <a:ea typeface="微软雅黑" panose="020B0503020204020204" pitchFamily="34" charset="-122"/>
                          <a:cs typeface="Times New Roman" panose="02020603050405020304" pitchFamily="18" charset="0"/>
                        </a:rPr>
                        <a:t>Synchronization Master)</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顶层</a:t>
                      </a:r>
                      <a:r>
                        <a:rPr 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底层网络</a:t>
                      </a:r>
                    </a:p>
                  </a:txBody>
                  <a:tcPr marL="68580" marR="68580" marT="0" marB="0" anchor="ctr"/>
                </a:tc>
                <a:tc>
                  <a:txBody>
                    <a:bodyPr/>
                    <a:lstStyle/>
                    <a:p>
                      <a:pPr algn="ct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与</a:t>
                      </a:r>
                      <a:r>
                        <a:rPr 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GM</a:t>
                      </a: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进行顶层网络的</a:t>
                      </a:r>
                      <a:r>
                        <a:rPr 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时间同步</a:t>
                      </a: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，为底层网络提供时间基准</a:t>
                      </a:r>
                    </a:p>
                  </a:txBody>
                  <a:tcPr marL="68580" marR="68580" marT="0" marB="0" anchor="ctr"/>
                </a:tc>
                <a:extLst>
                  <a:ext uri="{0D108BD9-81ED-4DB2-BD59-A6C34878D82A}">
                    <a16:rowId xmlns:a16="http://schemas.microsoft.com/office/drawing/2014/main" val="3568662750"/>
                  </a:ext>
                </a:extLst>
              </a:tr>
              <a:tr h="259715">
                <a:tc>
                  <a:txBody>
                    <a:bodyPr/>
                    <a:lstStyle/>
                    <a:p>
                      <a:pPr algn="ctr"/>
                      <a:r>
                        <a:rPr lang="en-US" sz="1200" kern="100" dirty="0">
                          <a:effectLst/>
                          <a:latin typeface="Times New Roman" panose="02020603050405020304" pitchFamily="18" charset="0"/>
                          <a:ea typeface="微软雅黑" panose="020B0503020204020204" pitchFamily="34" charset="-122"/>
                          <a:cs typeface="Times New Roman" panose="02020603050405020304" pitchFamily="18" charset="0"/>
                        </a:rPr>
                        <a:t>FM</a:t>
                      </a:r>
                      <a:r>
                        <a:rPr lang="zh-CN" altLang="en-US" sz="1200"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200" kern="100" dirty="0">
                          <a:effectLst/>
                          <a:latin typeface="Times New Roman" panose="02020603050405020304" pitchFamily="18" charset="0"/>
                          <a:ea typeface="微软雅黑" panose="020B0503020204020204" pitchFamily="34" charset="-122"/>
                          <a:cs typeface="Times New Roman" panose="02020603050405020304" pitchFamily="18" charset="0"/>
                        </a:rPr>
                        <a:t>(Frequency Master)</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顶层</a:t>
                      </a:r>
                      <a:r>
                        <a:rPr 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底层网络</a:t>
                      </a:r>
                    </a:p>
                  </a:txBody>
                  <a:tcPr marL="68580" marR="68580" marT="0" marB="0" anchor="ctr"/>
                </a:tc>
                <a:tc>
                  <a:txBody>
                    <a:bodyPr/>
                    <a:lstStyle/>
                    <a:p>
                      <a:pPr algn="ctr"/>
                      <a:r>
                        <a:rPr 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与</a:t>
                      </a:r>
                      <a:r>
                        <a:rPr 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GM</a:t>
                      </a: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进行顶层网络的</a:t>
                      </a:r>
                      <a:r>
                        <a:rPr 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频率同步</a:t>
                      </a: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，为底层网络提供频率基准</a:t>
                      </a:r>
                    </a:p>
                  </a:txBody>
                  <a:tcPr marL="68580" marR="68580" marT="0" marB="0" anchor="ctr"/>
                </a:tc>
                <a:extLst>
                  <a:ext uri="{0D108BD9-81ED-4DB2-BD59-A6C34878D82A}">
                    <a16:rowId xmlns:a16="http://schemas.microsoft.com/office/drawing/2014/main" val="1925683860"/>
                  </a:ext>
                </a:extLst>
              </a:tr>
              <a:tr h="259715">
                <a:tc>
                  <a:txBody>
                    <a:bodyPr/>
                    <a:lstStyle/>
                    <a:p>
                      <a:pPr algn="ctr"/>
                      <a:r>
                        <a:rPr lang="en-US" sz="1200" kern="100" dirty="0">
                          <a:effectLst/>
                          <a:latin typeface="Times New Roman" panose="02020603050405020304" pitchFamily="18" charset="0"/>
                          <a:ea typeface="微软雅黑" panose="020B0503020204020204" pitchFamily="34" charset="-122"/>
                          <a:cs typeface="Times New Roman" panose="02020603050405020304" pitchFamily="18" charset="0"/>
                        </a:rPr>
                        <a:t>CM</a:t>
                      </a:r>
                      <a:r>
                        <a:rPr lang="zh-CN" altLang="en-US" sz="1200"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200" kern="100" dirty="0">
                          <a:effectLst/>
                          <a:latin typeface="Times New Roman" panose="02020603050405020304" pitchFamily="18" charset="0"/>
                          <a:ea typeface="微软雅黑" panose="020B0503020204020204" pitchFamily="34" charset="-122"/>
                          <a:cs typeface="Times New Roman" panose="02020603050405020304" pitchFamily="18" charset="0"/>
                        </a:rPr>
                        <a:t>(Compression Master)</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底层网络</a:t>
                      </a:r>
                    </a:p>
                  </a:txBody>
                  <a:tcPr marL="68580" marR="68580" marT="0" marB="0" anchor="ctr"/>
                </a:tc>
                <a:tc>
                  <a:txBody>
                    <a:bodyPr/>
                    <a:lstStyle/>
                    <a:p>
                      <a:pPr algn="ct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计算底层网络时间基准</a:t>
                      </a:r>
                    </a:p>
                  </a:txBody>
                  <a:tcPr marL="68580" marR="68580" marT="0" marB="0" anchor="ctr"/>
                </a:tc>
                <a:extLst>
                  <a:ext uri="{0D108BD9-81ED-4DB2-BD59-A6C34878D82A}">
                    <a16:rowId xmlns:a16="http://schemas.microsoft.com/office/drawing/2014/main" val="3251908914"/>
                  </a:ext>
                </a:extLst>
              </a:tr>
              <a:tr h="259715">
                <a:tc>
                  <a:txBody>
                    <a:bodyPr/>
                    <a:lstStyle/>
                    <a:p>
                      <a:pPr algn="ctr"/>
                      <a:r>
                        <a:rPr lang="en-US" sz="1200" kern="100" dirty="0">
                          <a:effectLst/>
                          <a:latin typeface="Times New Roman" panose="02020603050405020304" pitchFamily="18" charset="0"/>
                          <a:ea typeface="微软雅黑" panose="020B0503020204020204" pitchFamily="34" charset="-122"/>
                          <a:cs typeface="Times New Roman" panose="02020603050405020304" pitchFamily="18" charset="0"/>
                        </a:rPr>
                        <a:t>SC (</a:t>
                      </a:r>
                      <a:r>
                        <a:rPr lang="en-US" altLang="zh-CN" sz="1200" kern="100" dirty="0">
                          <a:effectLst/>
                          <a:latin typeface="Times New Roman" panose="02020603050405020304" pitchFamily="18" charset="0"/>
                          <a:ea typeface="微软雅黑" panose="020B0503020204020204" pitchFamily="34" charset="-122"/>
                          <a:cs typeface="Times New Roman" panose="02020603050405020304" pitchFamily="18" charset="0"/>
                        </a:rPr>
                        <a:t>Synchronization Client)</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zh-CN" sz="1600" kern="100">
                          <a:effectLst/>
                          <a:latin typeface="Times New Roman" panose="02020603050405020304" pitchFamily="18" charset="0"/>
                          <a:ea typeface="微软雅黑" panose="020B0503020204020204" pitchFamily="34" charset="-122"/>
                          <a:cs typeface="Times New Roman" panose="02020603050405020304" pitchFamily="18" charset="0"/>
                        </a:rPr>
                        <a:t>底层网络</a:t>
                      </a:r>
                    </a:p>
                  </a:txBody>
                  <a:tcPr marL="68580" marR="68580" marT="0" marB="0" anchor="ctr"/>
                </a:tc>
                <a:tc>
                  <a:txBody>
                    <a:bodyPr/>
                    <a:lstStyle/>
                    <a:p>
                      <a:pPr algn="ct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根据底层网络时钟基准调节本地时钟</a:t>
                      </a:r>
                    </a:p>
                  </a:txBody>
                  <a:tcPr marL="68580" marR="68580" marT="0" marB="0" anchor="ctr"/>
                </a:tc>
                <a:extLst>
                  <a:ext uri="{0D108BD9-81ED-4DB2-BD59-A6C34878D82A}">
                    <a16:rowId xmlns:a16="http://schemas.microsoft.com/office/drawing/2014/main" val="2857050457"/>
                  </a:ext>
                </a:extLst>
              </a:tr>
            </a:tbl>
          </a:graphicData>
        </a:graphic>
      </p:graphicFrame>
      <p:sp>
        <p:nvSpPr>
          <p:cNvPr id="7" name="文本框 6">
            <a:extLst>
              <a:ext uri="{FF2B5EF4-FFF2-40B4-BE49-F238E27FC236}">
                <a16:creationId xmlns:a16="http://schemas.microsoft.com/office/drawing/2014/main" id="{A392F166-F3BA-4155-AD47-87CEFC149089}"/>
              </a:ext>
            </a:extLst>
          </p:cNvPr>
          <p:cNvSpPr txBox="1"/>
          <p:nvPr/>
        </p:nvSpPr>
        <p:spPr>
          <a:xfrm>
            <a:off x="494024" y="4070598"/>
            <a:ext cx="3858000" cy="369332"/>
          </a:xfrm>
          <a:prstGeom prst="rect">
            <a:avLst/>
          </a:prstGeom>
        </p:spPr>
        <p:txBody>
          <a:bodyPr wrap="square">
            <a:spAutoFit/>
          </a:bodyPr>
          <a:lstStyle>
            <a:defPPr>
              <a:defRPr lang="zh-CN"/>
            </a:defPPr>
            <a:lvl1pPr algn="just">
              <a:spcAft>
                <a:spcPts val="600"/>
              </a:spcAft>
              <a:defRPr kern="100">
                <a:latin typeface="微软雅黑" panose="020B0503020204020204" pitchFamily="34" charset="-122"/>
                <a:ea typeface="微软雅黑" panose="020B0503020204020204" pitchFamily="34" charset="-122"/>
              </a:defRPr>
            </a:lvl1pPr>
          </a:lstStyle>
          <a:p>
            <a:pPr algn="ctr"/>
            <a:r>
              <a:rPr lang="zh-CN" altLang="zh-CN" b="1" dirty="0">
                <a:latin typeface="Times New Roman" panose="02020603050405020304" pitchFamily="18" charset="0"/>
                <a:cs typeface="Times New Roman" panose="02020603050405020304" pitchFamily="18" charset="0"/>
              </a:rPr>
              <a:t>网络内各角色功能及数量要求</a:t>
            </a:r>
            <a:endParaRPr lang="zh-CN" altLang="en-US"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386EF723-6ACD-4080-A6B5-137F28F04D80}"/>
              </a:ext>
            </a:extLst>
          </p:cNvPr>
          <p:cNvSpPr txBox="1"/>
          <p:nvPr/>
        </p:nvSpPr>
        <p:spPr>
          <a:xfrm>
            <a:off x="494024" y="1810495"/>
            <a:ext cx="4362005" cy="1751570"/>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按时钟同步功能将网络划分为两层</a:t>
            </a:r>
          </a:p>
          <a:p>
            <a:pPr marL="742950" lvl="1" indent="-285750">
              <a:lnSpc>
                <a:spcPct val="150000"/>
              </a:lnSpc>
              <a:buFont typeface="Wingdings" panose="05000000000000000000" pitchFamily="2" charset="2"/>
              <a:buChar char="p"/>
            </a:pPr>
            <a:r>
              <a:rPr lang="zh-CN" altLang="en-US" dirty="0">
                <a:solidFill>
                  <a:srgbClr val="C00000"/>
                </a:solidFill>
                <a:latin typeface="微软雅黑" panose="020B0503020204020204" pitchFamily="34" charset="-122"/>
                <a:ea typeface="微软雅黑" panose="020B0503020204020204" pitchFamily="34" charset="-122"/>
              </a:rPr>
              <a:t>顶层网络</a:t>
            </a:r>
            <a:r>
              <a:rPr lang="zh-CN" altLang="en-US" dirty="0">
                <a:latin typeface="微软雅黑" panose="020B0503020204020204" pitchFamily="34" charset="-122"/>
                <a:ea typeface="微软雅黑" panose="020B0503020204020204" pitchFamily="34" charset="-122"/>
              </a:rPr>
              <a:t>负责</a:t>
            </a:r>
            <a:r>
              <a:rPr lang="zh-CN" altLang="en-US" b="1" dirty="0">
                <a:solidFill>
                  <a:srgbClr val="C00000"/>
                </a:solidFill>
                <a:latin typeface="微软雅黑" panose="020B0503020204020204" pitchFamily="34" charset="-122"/>
                <a:ea typeface="微软雅黑" panose="020B0503020204020204" pitchFamily="34" charset="-122"/>
              </a:rPr>
              <a:t>主从式同步</a:t>
            </a:r>
            <a:endParaRPr lang="en-US" altLang="zh-CN" b="1" dirty="0">
              <a:solidFill>
                <a:srgbClr val="C00000"/>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p"/>
            </a:pPr>
            <a:r>
              <a:rPr lang="zh-CN" altLang="en-US" dirty="0">
                <a:solidFill>
                  <a:srgbClr val="C00000"/>
                </a:solidFill>
                <a:latin typeface="微软雅黑" panose="020B0503020204020204" pitchFamily="34" charset="-122"/>
                <a:ea typeface="微软雅黑" panose="020B0503020204020204" pitchFamily="34" charset="-122"/>
              </a:rPr>
              <a:t>底层网络</a:t>
            </a:r>
            <a:r>
              <a:rPr lang="zh-CN" altLang="en-US" dirty="0">
                <a:latin typeface="微软雅黑" panose="020B0503020204020204" pitchFamily="34" charset="-122"/>
                <a:ea typeface="微软雅黑" panose="020B0503020204020204" pitchFamily="34" charset="-122"/>
              </a:rPr>
              <a:t>负责</a:t>
            </a:r>
            <a:r>
              <a:rPr lang="zh-CN" altLang="en-US" b="1" dirty="0">
                <a:solidFill>
                  <a:srgbClr val="C00000"/>
                </a:solidFill>
                <a:latin typeface="微软雅黑" panose="020B0503020204020204" pitchFamily="34" charset="-122"/>
                <a:ea typeface="微软雅黑" panose="020B0503020204020204" pitchFamily="34" charset="-122"/>
              </a:rPr>
              <a:t>分布式同步</a:t>
            </a:r>
            <a:endParaRPr lang="en-US" altLang="zh-CN" b="1" dirty="0">
              <a:solidFill>
                <a:srgbClr val="C00000"/>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两层网络以</a:t>
            </a:r>
            <a:r>
              <a:rPr lang="en-US" altLang="zh-CN" dirty="0">
                <a:latin typeface="微软雅黑" panose="020B0503020204020204" pitchFamily="34" charset="-122"/>
                <a:ea typeface="微软雅黑" panose="020B0503020204020204" pitchFamily="34" charset="-122"/>
              </a:rPr>
              <a:t>SM</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FM</a:t>
            </a:r>
            <a:r>
              <a:rPr lang="zh-CN" altLang="en-US" dirty="0">
                <a:latin typeface="微软雅黑" panose="020B0503020204020204" pitchFamily="34" charset="-122"/>
                <a:ea typeface="微软雅黑" panose="020B0503020204020204" pitchFamily="34" charset="-122"/>
              </a:rPr>
              <a:t>为接口</a:t>
            </a:r>
            <a:endParaRPr lang="en-US" altLang="zh-CN"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A1E11569-5C0D-4F27-B6B5-2244692061F6}"/>
              </a:ext>
            </a:extLst>
          </p:cNvPr>
          <p:cNvSpPr txBox="1"/>
          <p:nvPr/>
        </p:nvSpPr>
        <p:spPr>
          <a:xfrm>
            <a:off x="4848545" y="4070598"/>
            <a:ext cx="3858000" cy="369332"/>
          </a:xfrm>
          <a:prstGeom prst="rect">
            <a:avLst/>
          </a:prstGeom>
        </p:spPr>
        <p:txBody>
          <a:bodyPr wrap="square">
            <a:spAutoFit/>
          </a:bodyPr>
          <a:lstStyle>
            <a:defPPr>
              <a:defRPr lang="zh-CN"/>
            </a:defPPr>
            <a:lvl1pPr algn="ctr">
              <a:spcAft>
                <a:spcPts val="600"/>
              </a:spcAft>
              <a:defRPr b="1" kern="100">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dirty="0"/>
              <a:t>层次网络结构示意图</a:t>
            </a:r>
          </a:p>
        </p:txBody>
      </p:sp>
    </p:spTree>
    <p:extLst>
      <p:ext uri="{BB962C8B-B14F-4D97-AF65-F5344CB8AC3E}">
        <p14:creationId xmlns:p14="http://schemas.microsoft.com/office/powerpoint/2010/main" val="25723411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ED534263-582E-4D9C-BB7F-55BE859BD2EA}"/>
              </a:ext>
            </a:extLst>
          </p:cNvPr>
          <p:cNvSpPr/>
          <p:nvPr/>
        </p:nvSpPr>
        <p:spPr>
          <a:xfrm>
            <a:off x="249349" y="857654"/>
            <a:ext cx="7601761"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面向</a:t>
            </a:r>
            <a:r>
              <a:rPr lang="en-US" altLang="zh-CN" sz="3200" b="1" dirty="0">
                <a:solidFill>
                  <a:schemeClr val="accent1"/>
                </a:solidFill>
                <a:latin typeface="微软雅黑" panose="020B0503020204020204" pitchFamily="34" charset="-122"/>
                <a:ea typeface="微软雅黑" panose="020B0503020204020204" pitchFamily="34" charset="-122"/>
                <a:cs typeface="+mj-cs"/>
              </a:rPr>
              <a:t>TSN</a:t>
            </a:r>
            <a:r>
              <a:rPr lang="zh-CN" altLang="en-US" sz="3200" b="1" dirty="0">
                <a:solidFill>
                  <a:schemeClr val="accent1"/>
                </a:solidFill>
                <a:latin typeface="微软雅黑" panose="020B0503020204020204" pitchFamily="34" charset="-122"/>
                <a:ea typeface="微软雅黑" panose="020B0503020204020204" pitchFamily="34" charset="-122"/>
                <a:cs typeface="+mj-cs"/>
              </a:rPr>
              <a:t>的层次化时频联合同步方案研究</a:t>
            </a:r>
          </a:p>
        </p:txBody>
      </p:sp>
      <p:pic>
        <p:nvPicPr>
          <p:cNvPr id="12" name="图片 11">
            <a:extLst>
              <a:ext uri="{FF2B5EF4-FFF2-40B4-BE49-F238E27FC236}">
                <a16:creationId xmlns:a16="http://schemas.microsoft.com/office/drawing/2014/main" id="{E02494CA-870F-4145-988B-504C7E29242D}"/>
              </a:ext>
            </a:extLst>
          </p:cNvPr>
          <p:cNvPicPr>
            <a:picLocks noChangeAspect="1"/>
          </p:cNvPicPr>
          <p:nvPr/>
        </p:nvPicPr>
        <p:blipFill>
          <a:blip r:embed="rId3"/>
          <a:stretch>
            <a:fillRect/>
          </a:stretch>
        </p:blipFill>
        <p:spPr>
          <a:xfrm>
            <a:off x="161579" y="4530575"/>
            <a:ext cx="2018163" cy="1841131"/>
          </a:xfrm>
          <a:prstGeom prst="rect">
            <a:avLst/>
          </a:prstGeom>
        </p:spPr>
      </p:pic>
      <p:pic>
        <p:nvPicPr>
          <p:cNvPr id="16" name="图片 15">
            <a:extLst>
              <a:ext uri="{FF2B5EF4-FFF2-40B4-BE49-F238E27FC236}">
                <a16:creationId xmlns:a16="http://schemas.microsoft.com/office/drawing/2014/main" id="{ED3A6A8E-9EAF-4F5F-8C6F-6A8E4B07E764}"/>
              </a:ext>
            </a:extLst>
          </p:cNvPr>
          <p:cNvPicPr>
            <a:picLocks noChangeAspect="1"/>
          </p:cNvPicPr>
          <p:nvPr/>
        </p:nvPicPr>
        <p:blipFill>
          <a:blip r:embed="rId4"/>
          <a:stretch>
            <a:fillRect/>
          </a:stretch>
        </p:blipFill>
        <p:spPr>
          <a:xfrm>
            <a:off x="2798119" y="4530575"/>
            <a:ext cx="2018163" cy="1841131"/>
          </a:xfrm>
          <a:prstGeom prst="rect">
            <a:avLst/>
          </a:prstGeom>
        </p:spPr>
      </p:pic>
      <p:sp>
        <p:nvSpPr>
          <p:cNvPr id="23" name="箭头: 下 22">
            <a:extLst>
              <a:ext uri="{FF2B5EF4-FFF2-40B4-BE49-F238E27FC236}">
                <a16:creationId xmlns:a16="http://schemas.microsoft.com/office/drawing/2014/main" id="{07E1B046-7848-4899-99C4-0063CDE7E035}"/>
              </a:ext>
            </a:extLst>
          </p:cNvPr>
          <p:cNvSpPr/>
          <p:nvPr/>
        </p:nvSpPr>
        <p:spPr>
          <a:xfrm rot="16200000">
            <a:off x="2321183" y="5115945"/>
            <a:ext cx="462134" cy="670389"/>
          </a:xfrm>
          <a:prstGeom prst="downArrow">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a:extLst>
              <a:ext uri="{FF2B5EF4-FFF2-40B4-BE49-F238E27FC236}">
                <a16:creationId xmlns:a16="http://schemas.microsoft.com/office/drawing/2014/main" id="{01FEAA99-6A6A-466E-9042-0406AC0CDBAA}"/>
              </a:ext>
            </a:extLst>
          </p:cNvPr>
          <p:cNvPicPr>
            <a:picLocks noChangeAspect="1"/>
          </p:cNvPicPr>
          <p:nvPr/>
        </p:nvPicPr>
        <p:blipFill>
          <a:blip r:embed="rId5"/>
          <a:stretch>
            <a:fillRect/>
          </a:stretch>
        </p:blipFill>
        <p:spPr>
          <a:xfrm>
            <a:off x="4904225" y="5064737"/>
            <a:ext cx="986241" cy="1306969"/>
          </a:xfrm>
          <a:prstGeom prst="rect">
            <a:avLst/>
          </a:prstGeom>
        </p:spPr>
      </p:pic>
      <p:pic>
        <p:nvPicPr>
          <p:cNvPr id="7" name="图片 6">
            <a:extLst>
              <a:ext uri="{FF2B5EF4-FFF2-40B4-BE49-F238E27FC236}">
                <a16:creationId xmlns:a16="http://schemas.microsoft.com/office/drawing/2014/main" id="{EABAD732-8EF8-493A-8274-92D1EE5EE0F9}"/>
              </a:ext>
            </a:extLst>
          </p:cNvPr>
          <p:cNvPicPr>
            <a:picLocks noChangeAspect="1"/>
          </p:cNvPicPr>
          <p:nvPr/>
        </p:nvPicPr>
        <p:blipFill>
          <a:blip r:embed="rId6"/>
          <a:stretch>
            <a:fillRect/>
          </a:stretch>
        </p:blipFill>
        <p:spPr>
          <a:xfrm>
            <a:off x="80020" y="2639686"/>
            <a:ext cx="2241888" cy="1296395"/>
          </a:xfrm>
          <a:prstGeom prst="rect">
            <a:avLst/>
          </a:prstGeom>
        </p:spPr>
      </p:pic>
      <p:pic>
        <p:nvPicPr>
          <p:cNvPr id="18" name="图片 17">
            <a:extLst>
              <a:ext uri="{FF2B5EF4-FFF2-40B4-BE49-F238E27FC236}">
                <a16:creationId xmlns:a16="http://schemas.microsoft.com/office/drawing/2014/main" id="{C2B1DDCB-A1CC-42CB-8B57-069E4227C198}"/>
              </a:ext>
            </a:extLst>
          </p:cNvPr>
          <p:cNvPicPr>
            <a:picLocks noChangeAspect="1"/>
          </p:cNvPicPr>
          <p:nvPr/>
        </p:nvPicPr>
        <p:blipFill>
          <a:blip r:embed="rId7"/>
          <a:stretch>
            <a:fillRect/>
          </a:stretch>
        </p:blipFill>
        <p:spPr>
          <a:xfrm>
            <a:off x="2798119" y="2639572"/>
            <a:ext cx="2241888" cy="1296396"/>
          </a:xfrm>
          <a:prstGeom prst="rect">
            <a:avLst/>
          </a:prstGeom>
        </p:spPr>
      </p:pic>
      <p:sp>
        <p:nvSpPr>
          <p:cNvPr id="22" name="箭头: 下 21">
            <a:extLst>
              <a:ext uri="{FF2B5EF4-FFF2-40B4-BE49-F238E27FC236}">
                <a16:creationId xmlns:a16="http://schemas.microsoft.com/office/drawing/2014/main" id="{105CDBC4-6A05-42C8-8CE4-9D34CA894758}"/>
              </a:ext>
            </a:extLst>
          </p:cNvPr>
          <p:cNvSpPr/>
          <p:nvPr/>
        </p:nvSpPr>
        <p:spPr>
          <a:xfrm rot="16200000">
            <a:off x="2339656" y="2952575"/>
            <a:ext cx="462134" cy="670389"/>
          </a:xfrm>
          <a:prstGeom prst="downArrow">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FEC3C0C2-741C-4C65-AF9F-E96AA6AEE794}"/>
              </a:ext>
            </a:extLst>
          </p:cNvPr>
          <p:cNvSpPr txBox="1"/>
          <p:nvPr/>
        </p:nvSpPr>
        <p:spPr>
          <a:xfrm>
            <a:off x="621009" y="4048549"/>
            <a:ext cx="3899428" cy="369332"/>
          </a:xfrm>
          <a:prstGeom prst="rect">
            <a:avLst/>
          </a:prstGeom>
        </p:spPr>
        <p:txBody>
          <a:bodyPr wrap="square">
            <a:spAutoFit/>
          </a:bodyPr>
          <a:lstStyle>
            <a:defPPr>
              <a:defRPr lang="zh-CN"/>
            </a:defPPr>
            <a:lvl1pPr algn="just">
              <a:spcAft>
                <a:spcPts val="600"/>
              </a:spcAft>
              <a:defRPr kern="100">
                <a:latin typeface="微软雅黑" panose="020B0503020204020204" pitchFamily="34" charset="-122"/>
                <a:ea typeface="微软雅黑" panose="020B0503020204020204" pitchFamily="34" charset="-122"/>
              </a:defRPr>
            </a:lvl1pPr>
          </a:lstStyle>
          <a:p>
            <a:pPr algn="ctr"/>
            <a:r>
              <a:rPr lang="zh-CN" altLang="en-US" b="1" dirty="0">
                <a:latin typeface="Times New Roman" panose="02020603050405020304" pitchFamily="18" charset="0"/>
                <a:cs typeface="Times New Roman" panose="02020603050405020304" pitchFamily="18" charset="0"/>
              </a:rPr>
              <a:t>顶层网络</a:t>
            </a:r>
            <a:r>
              <a:rPr lang="zh-CN" altLang="en-US" b="1" dirty="0">
                <a:solidFill>
                  <a:srgbClr val="C00000"/>
                </a:solidFill>
                <a:latin typeface="Times New Roman" panose="02020603050405020304" pitchFamily="18" charset="0"/>
                <a:cs typeface="Times New Roman" panose="02020603050405020304" pitchFamily="18" charset="0"/>
              </a:rPr>
              <a:t>主从式时间同步</a:t>
            </a:r>
            <a:r>
              <a:rPr lang="zh-CN" altLang="en-US" b="1" dirty="0">
                <a:latin typeface="Times New Roman" panose="02020603050405020304" pitchFamily="18" charset="0"/>
                <a:cs typeface="Times New Roman" panose="02020603050405020304" pitchFamily="18" charset="0"/>
              </a:rPr>
              <a:t>过程</a:t>
            </a:r>
          </a:p>
        </p:txBody>
      </p:sp>
      <p:sp>
        <p:nvSpPr>
          <p:cNvPr id="13" name="文本框 12">
            <a:extLst>
              <a:ext uri="{FF2B5EF4-FFF2-40B4-BE49-F238E27FC236}">
                <a16:creationId xmlns:a16="http://schemas.microsoft.com/office/drawing/2014/main" id="{DFEDD0BD-B73F-4BB6-99E7-813F48C58A82}"/>
              </a:ext>
            </a:extLst>
          </p:cNvPr>
          <p:cNvSpPr txBox="1"/>
          <p:nvPr/>
        </p:nvSpPr>
        <p:spPr>
          <a:xfrm>
            <a:off x="602536" y="6347123"/>
            <a:ext cx="3899428" cy="369332"/>
          </a:xfrm>
          <a:prstGeom prst="rect">
            <a:avLst/>
          </a:prstGeom>
        </p:spPr>
        <p:txBody>
          <a:bodyPr wrap="square">
            <a:spAutoFit/>
          </a:bodyPr>
          <a:lstStyle>
            <a:defPPr>
              <a:defRPr lang="zh-CN"/>
            </a:defPPr>
            <a:lvl1pPr algn="just">
              <a:spcAft>
                <a:spcPts val="600"/>
              </a:spcAft>
              <a:defRPr kern="100">
                <a:latin typeface="微软雅黑" panose="020B0503020204020204" pitchFamily="34" charset="-122"/>
                <a:ea typeface="微软雅黑" panose="020B0503020204020204" pitchFamily="34" charset="-122"/>
              </a:defRPr>
            </a:lvl1pPr>
          </a:lstStyle>
          <a:p>
            <a:pPr algn="ctr"/>
            <a:r>
              <a:rPr lang="zh-CN" altLang="en-US" b="1" dirty="0">
                <a:latin typeface="Times New Roman" panose="02020603050405020304" pitchFamily="18" charset="0"/>
                <a:cs typeface="Times New Roman" panose="02020603050405020304" pitchFamily="18" charset="0"/>
              </a:rPr>
              <a:t>底层网络</a:t>
            </a:r>
            <a:r>
              <a:rPr lang="zh-CN" altLang="en-US" b="1" dirty="0">
                <a:solidFill>
                  <a:srgbClr val="C00000"/>
                </a:solidFill>
                <a:latin typeface="Times New Roman" panose="02020603050405020304" pitchFamily="18" charset="0"/>
                <a:cs typeface="Times New Roman" panose="02020603050405020304" pitchFamily="18" charset="0"/>
              </a:rPr>
              <a:t>分布式时间同步</a:t>
            </a:r>
            <a:r>
              <a:rPr lang="zh-CN" altLang="en-US" b="1" dirty="0">
                <a:latin typeface="Times New Roman" panose="02020603050405020304" pitchFamily="18" charset="0"/>
                <a:cs typeface="Times New Roman" panose="02020603050405020304" pitchFamily="18" charset="0"/>
              </a:rPr>
              <a:t>过程</a:t>
            </a:r>
          </a:p>
        </p:txBody>
      </p:sp>
      <p:sp>
        <p:nvSpPr>
          <p:cNvPr id="14" name="文本框 13">
            <a:extLst>
              <a:ext uri="{FF2B5EF4-FFF2-40B4-BE49-F238E27FC236}">
                <a16:creationId xmlns:a16="http://schemas.microsoft.com/office/drawing/2014/main" id="{66D7E018-0559-4720-95A8-856B14FB4051}"/>
              </a:ext>
            </a:extLst>
          </p:cNvPr>
          <p:cNvSpPr txBox="1"/>
          <p:nvPr/>
        </p:nvSpPr>
        <p:spPr>
          <a:xfrm>
            <a:off x="6238110" y="5254516"/>
            <a:ext cx="2736948" cy="1277273"/>
          </a:xfrm>
          <a:prstGeom prst="rect">
            <a:avLst/>
          </a:prstGeom>
        </p:spPr>
        <p:txBody>
          <a:bodyPr wrap="square">
            <a:spAutoFit/>
          </a:bodyPr>
          <a:lstStyle>
            <a:defPPr>
              <a:defRPr lang="zh-CN"/>
            </a:defPPr>
            <a:lvl1pPr algn="just">
              <a:spcAft>
                <a:spcPts val="600"/>
              </a:spcAft>
              <a:defRPr kern="100">
                <a:latin typeface="微软雅黑" panose="020B0503020204020204" pitchFamily="34" charset="-122"/>
                <a:ea typeface="微软雅黑" panose="020B0503020204020204" pitchFamily="34" charset="-122"/>
              </a:defRPr>
            </a:lvl1pPr>
          </a:lstStyle>
          <a:p>
            <a:pPr marL="285750" indent="-285750" algn="l">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SM</a:t>
            </a:r>
            <a:r>
              <a:rPr lang="zh-CN" altLang="en-US" dirty="0">
                <a:latin typeface="Times New Roman" panose="02020603050405020304" pitchFamily="18" charset="0"/>
                <a:cs typeface="Times New Roman" panose="02020603050405020304" pitchFamily="18" charset="0"/>
              </a:rPr>
              <a:t>与</a:t>
            </a:r>
            <a:r>
              <a:rPr lang="en-US" altLang="zh-CN" dirty="0">
                <a:latin typeface="Times New Roman" panose="02020603050405020304" pitchFamily="18" charset="0"/>
                <a:cs typeface="Times New Roman" panose="02020603050405020304" pitchFamily="18" charset="0"/>
              </a:rPr>
              <a:t>GM</a:t>
            </a:r>
            <a:r>
              <a:rPr lang="zh-CN" altLang="en-US" dirty="0">
                <a:latin typeface="Times New Roman" panose="02020603050405020304" pitchFamily="18" charset="0"/>
                <a:cs typeface="Times New Roman" panose="02020603050405020304" pitchFamily="18" charset="0"/>
              </a:rPr>
              <a:t>进行数据交互计算与</a:t>
            </a:r>
            <a:r>
              <a:rPr lang="en-US" altLang="zh-CN" dirty="0">
                <a:latin typeface="Times New Roman" panose="02020603050405020304" pitchFamily="18" charset="0"/>
                <a:cs typeface="Times New Roman" panose="02020603050405020304" pitchFamily="18" charset="0"/>
              </a:rPr>
              <a:t>GM</a:t>
            </a:r>
            <a:r>
              <a:rPr lang="zh-CN" altLang="en-US" dirty="0">
                <a:latin typeface="Times New Roman" panose="02020603050405020304" pitchFamily="18" charset="0"/>
                <a:cs typeface="Times New Roman" panose="02020603050405020304" pitchFamily="18" charset="0"/>
              </a:rPr>
              <a:t>时钟差值</a:t>
            </a:r>
            <a:endParaRPr lang="en-US" altLang="zh-CN" dirty="0">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CM</a:t>
            </a:r>
            <a:r>
              <a:rPr lang="zh-CN" altLang="en-US" dirty="0">
                <a:latin typeface="Times New Roman" panose="02020603050405020304" pitchFamily="18" charset="0"/>
                <a:cs typeface="Times New Roman" panose="02020603050405020304" pitchFamily="18" charset="0"/>
              </a:rPr>
              <a:t>根据</a:t>
            </a:r>
            <a:r>
              <a:rPr lang="en-US" altLang="zh-CN" dirty="0">
                <a:latin typeface="Times New Roman" panose="02020603050405020304" pitchFamily="18" charset="0"/>
                <a:cs typeface="Times New Roman" panose="02020603050405020304" pitchFamily="18" charset="0"/>
              </a:rPr>
              <a:t>SM</a:t>
            </a:r>
            <a:r>
              <a:rPr lang="zh-CN" altLang="en-US" dirty="0">
                <a:latin typeface="Times New Roman" panose="02020603050405020304" pitchFamily="18" charset="0"/>
                <a:cs typeface="Times New Roman" panose="02020603050405020304" pitchFamily="18" charset="0"/>
              </a:rPr>
              <a:t>时间计算底层时钟均值</a:t>
            </a:r>
          </a:p>
        </p:txBody>
      </p:sp>
      <p:sp>
        <p:nvSpPr>
          <p:cNvPr id="17" name="文本框 16">
            <a:extLst>
              <a:ext uri="{FF2B5EF4-FFF2-40B4-BE49-F238E27FC236}">
                <a16:creationId xmlns:a16="http://schemas.microsoft.com/office/drawing/2014/main" id="{2725746E-C54C-41FF-9033-9E25E4C5255D}"/>
              </a:ext>
            </a:extLst>
          </p:cNvPr>
          <p:cNvSpPr txBox="1"/>
          <p:nvPr/>
        </p:nvSpPr>
        <p:spPr>
          <a:xfrm>
            <a:off x="494024" y="1810495"/>
            <a:ext cx="7677824" cy="499624"/>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现有</a:t>
            </a:r>
            <a:r>
              <a:rPr lang="en-US" altLang="zh-CN" sz="2000" b="1" dirty="0">
                <a:latin typeface="微软雅黑" panose="020B0503020204020204" pitchFamily="34" charset="-122"/>
                <a:ea typeface="微软雅黑" panose="020B0503020204020204" pitchFamily="34" charset="-122"/>
              </a:rPr>
              <a:t>TSN</a:t>
            </a:r>
            <a:r>
              <a:rPr lang="zh-CN" altLang="en-US" sz="2000" b="1" dirty="0">
                <a:latin typeface="微软雅黑" panose="020B0503020204020204" pitchFamily="34" charset="-122"/>
                <a:ea typeface="微软雅黑" panose="020B0503020204020204" pitchFamily="34" charset="-122"/>
              </a:rPr>
              <a:t>协议采用主从式同步，</a:t>
            </a:r>
            <a:r>
              <a:rPr lang="zh-CN" altLang="en-US" sz="2000" b="1" dirty="0">
                <a:solidFill>
                  <a:srgbClr val="C00000"/>
                </a:solidFill>
                <a:latin typeface="微软雅黑" panose="020B0503020204020204" pitchFamily="34" charset="-122"/>
                <a:ea typeface="微软雅黑" panose="020B0503020204020204" pitchFamily="34" charset="-122"/>
              </a:rPr>
              <a:t>同步可靠性无法适应复杂场景</a:t>
            </a:r>
          </a:p>
        </p:txBody>
      </p:sp>
      <p:sp>
        <p:nvSpPr>
          <p:cNvPr id="19" name="矩形 18">
            <a:extLst>
              <a:ext uri="{FF2B5EF4-FFF2-40B4-BE49-F238E27FC236}">
                <a16:creationId xmlns:a16="http://schemas.microsoft.com/office/drawing/2014/main" id="{5448816E-AE3D-45DD-8A8D-427FE2EE3E5A}"/>
              </a:ext>
            </a:extLst>
          </p:cNvPr>
          <p:cNvSpPr/>
          <p:nvPr/>
        </p:nvSpPr>
        <p:spPr>
          <a:xfrm>
            <a:off x="5508855" y="3974987"/>
            <a:ext cx="3473566" cy="1015663"/>
          </a:xfrm>
          <a:prstGeom prst="rect">
            <a:avLst/>
          </a:prstGeom>
          <a:solidFill>
            <a:schemeClr val="accent1">
              <a:lumMod val="20000"/>
              <a:lumOff val="80000"/>
            </a:schemeClr>
          </a:solidFill>
          <a:ln>
            <a:solidFill>
              <a:schemeClr val="tx1"/>
            </a:solidFill>
          </a:ln>
        </p:spPr>
        <p:txBody>
          <a:bodyPr wrap="square">
            <a:spAutoFit/>
          </a:bodyPr>
          <a:lstStyle/>
          <a:p>
            <a:r>
              <a:rPr lang="zh-CN" altLang="en-US" sz="2000" b="1" kern="100" dirty="0">
                <a:latin typeface="微软雅黑" panose="020B0503020204020204" pitchFamily="34" charset="-122"/>
                <a:ea typeface="微软雅黑" panose="020B0503020204020204" pitchFamily="34" charset="-122"/>
                <a:cs typeface="楷体_GB2312"/>
              </a:rPr>
              <a:t>改进：</a:t>
            </a:r>
            <a:r>
              <a:rPr lang="zh-CN" altLang="en-US" sz="2000" kern="100" dirty="0">
                <a:latin typeface="微软雅黑" panose="020B0503020204020204" pitchFamily="34" charset="-122"/>
                <a:ea typeface="微软雅黑" panose="020B0503020204020204" pitchFamily="34" charset="-122"/>
                <a:cs typeface="楷体_GB2312"/>
              </a:rPr>
              <a:t>融合主从式同步与分布式同步，将网络分层，进行</a:t>
            </a:r>
            <a:r>
              <a:rPr lang="zh-CN" altLang="en-US" sz="2000" b="1" kern="100" dirty="0">
                <a:solidFill>
                  <a:srgbClr val="C00000"/>
                </a:solidFill>
                <a:latin typeface="微软雅黑" panose="020B0503020204020204" pitchFamily="34" charset="-122"/>
                <a:ea typeface="微软雅黑" panose="020B0503020204020204" pitchFamily="34" charset="-122"/>
                <a:cs typeface="楷体_GB2312"/>
              </a:rPr>
              <a:t>层次化同步</a:t>
            </a:r>
            <a:r>
              <a:rPr lang="zh-CN" altLang="en-US" sz="2000" kern="100" dirty="0">
                <a:latin typeface="微软雅黑" panose="020B0503020204020204" pitchFamily="34" charset="-122"/>
                <a:ea typeface="微软雅黑" panose="020B0503020204020204" pitchFamily="34" charset="-122"/>
                <a:cs typeface="楷体_GB2312"/>
              </a:rPr>
              <a:t>。</a:t>
            </a:r>
            <a:endParaRPr lang="zh-CN" altLang="en-US" sz="2000" dirty="0">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4EB527C4-92FE-4CD7-A681-DFA950969B25}"/>
              </a:ext>
            </a:extLst>
          </p:cNvPr>
          <p:cNvSpPr/>
          <p:nvPr/>
        </p:nvSpPr>
        <p:spPr>
          <a:xfrm>
            <a:off x="5508855" y="2503174"/>
            <a:ext cx="3466203" cy="1323439"/>
          </a:xfrm>
          <a:prstGeom prst="rect">
            <a:avLst/>
          </a:prstGeom>
          <a:noFill/>
          <a:ln>
            <a:solidFill>
              <a:schemeClr val="accent1">
                <a:lumMod val="60000"/>
                <a:lumOff val="40000"/>
              </a:schemeClr>
            </a:solidFill>
          </a:ln>
        </p:spPr>
        <p:txBody>
          <a:bodyPr wrap="square">
            <a:spAutoFit/>
          </a:bodyPr>
          <a:lstStyle/>
          <a:p>
            <a:r>
              <a:rPr lang="zh-CN" altLang="en-US" sz="1600" b="1" kern="100" dirty="0">
                <a:latin typeface="微软雅黑" panose="020B0503020204020204" pitchFamily="34" charset="-122"/>
                <a:ea typeface="微软雅黑" panose="020B0503020204020204" pitchFamily="34" charset="-122"/>
                <a:cs typeface="楷体_GB2312"/>
              </a:rPr>
              <a:t>不足：</a:t>
            </a:r>
            <a:endParaRPr lang="en-US" altLang="zh-CN" sz="1600" b="1" kern="100" dirty="0">
              <a:latin typeface="微软雅黑" panose="020B0503020204020204" pitchFamily="34" charset="-122"/>
              <a:ea typeface="微软雅黑" panose="020B0503020204020204" pitchFamily="34" charset="-122"/>
              <a:cs typeface="楷体_GB2312"/>
            </a:endParaRPr>
          </a:p>
          <a:p>
            <a:pPr marL="285750" indent="-285750">
              <a:buFont typeface="Wingdings" panose="05000000000000000000" pitchFamily="2" charset="2"/>
              <a:buChar char="p"/>
            </a:pPr>
            <a:r>
              <a:rPr lang="zh-CN" altLang="en-US" sz="1600" b="1" kern="100" dirty="0">
                <a:solidFill>
                  <a:srgbClr val="C00000"/>
                </a:solidFill>
                <a:latin typeface="微软雅黑" panose="020B0503020204020204" pitchFamily="34" charset="-122"/>
                <a:ea typeface="微软雅黑" panose="020B0503020204020204" pitchFamily="34" charset="-122"/>
                <a:cs typeface="楷体_GB2312"/>
              </a:rPr>
              <a:t>误差逐级累计</a:t>
            </a:r>
            <a:r>
              <a:rPr lang="zh-CN" altLang="en-US" sz="1600" kern="100" dirty="0">
                <a:latin typeface="微软雅黑" panose="020B0503020204020204" pitchFamily="34" charset="-122"/>
                <a:ea typeface="微软雅黑" panose="020B0503020204020204" pitchFamily="34" charset="-122"/>
                <a:cs typeface="楷体_GB2312"/>
              </a:rPr>
              <a:t>，同步精度低，树形结构容易产生</a:t>
            </a:r>
            <a:r>
              <a:rPr lang="zh-CN" altLang="en-US" sz="1600" b="1" kern="100" dirty="0">
                <a:solidFill>
                  <a:srgbClr val="C00000"/>
                </a:solidFill>
                <a:latin typeface="微软雅黑" panose="020B0503020204020204" pitchFamily="34" charset="-122"/>
                <a:ea typeface="微软雅黑" panose="020B0503020204020204" pitchFamily="34" charset="-122"/>
                <a:cs typeface="楷体_GB2312"/>
              </a:rPr>
              <a:t>单点故障</a:t>
            </a:r>
            <a:r>
              <a:rPr lang="zh-CN" altLang="en-US" sz="1600" kern="100" dirty="0">
                <a:latin typeface="微软雅黑" panose="020B0503020204020204" pitchFamily="34" charset="-122"/>
                <a:ea typeface="微软雅黑" panose="020B0503020204020204" pitchFamily="34" charset="-122"/>
                <a:cs typeface="楷体_GB2312"/>
              </a:rPr>
              <a:t>。</a:t>
            </a:r>
            <a:endParaRPr lang="en-US" altLang="zh-CN" sz="1600" kern="100" dirty="0">
              <a:latin typeface="微软雅黑" panose="020B0503020204020204" pitchFamily="34" charset="-122"/>
              <a:ea typeface="微软雅黑" panose="020B0503020204020204" pitchFamily="34" charset="-122"/>
              <a:cs typeface="楷体_GB2312"/>
            </a:endParaRPr>
          </a:p>
          <a:p>
            <a:pPr marL="285750" indent="-285750">
              <a:buFont typeface="Wingdings" panose="05000000000000000000" pitchFamily="2" charset="2"/>
              <a:buChar char="p"/>
            </a:pPr>
            <a:r>
              <a:rPr lang="zh-CN" altLang="en-US" sz="1600" kern="100" dirty="0">
                <a:latin typeface="微软雅黑" panose="020B0503020204020204" pitchFamily="34" charset="-122"/>
                <a:ea typeface="微软雅黑" panose="020B0503020204020204" pitchFamily="34" charset="-122"/>
                <a:cs typeface="楷体_GB2312"/>
              </a:rPr>
              <a:t>分布式同步缺少与外界统一的时钟基准</a:t>
            </a: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216478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AAC7A38D-C287-4086-AFFA-22E9378E94BD}"/>
              </a:ext>
            </a:extLst>
          </p:cNvPr>
          <p:cNvSpPr/>
          <p:nvPr/>
        </p:nvSpPr>
        <p:spPr>
          <a:xfrm>
            <a:off x="249349" y="857654"/>
            <a:ext cx="7601761"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面向</a:t>
            </a:r>
            <a:r>
              <a:rPr lang="en-US" altLang="zh-CN" sz="3200" b="1" dirty="0">
                <a:solidFill>
                  <a:schemeClr val="accent1"/>
                </a:solidFill>
                <a:latin typeface="微软雅黑" panose="020B0503020204020204" pitchFamily="34" charset="-122"/>
                <a:ea typeface="微软雅黑" panose="020B0503020204020204" pitchFamily="34" charset="-122"/>
                <a:cs typeface="+mj-cs"/>
              </a:rPr>
              <a:t>TSN</a:t>
            </a:r>
            <a:r>
              <a:rPr lang="zh-CN" altLang="en-US" sz="3200" b="1" dirty="0">
                <a:solidFill>
                  <a:schemeClr val="accent1"/>
                </a:solidFill>
                <a:latin typeface="微软雅黑" panose="020B0503020204020204" pitchFamily="34" charset="-122"/>
                <a:ea typeface="微软雅黑" panose="020B0503020204020204" pitchFamily="34" charset="-122"/>
                <a:cs typeface="+mj-cs"/>
              </a:rPr>
              <a:t>的层次化时频联合同步方案研究</a:t>
            </a:r>
          </a:p>
        </p:txBody>
      </p:sp>
      <p:pic>
        <p:nvPicPr>
          <p:cNvPr id="11" name="图片 10">
            <a:extLst>
              <a:ext uri="{FF2B5EF4-FFF2-40B4-BE49-F238E27FC236}">
                <a16:creationId xmlns:a16="http://schemas.microsoft.com/office/drawing/2014/main" id="{6D816D74-8414-4BE3-8D39-BE1A42F3455A}"/>
              </a:ext>
            </a:extLst>
          </p:cNvPr>
          <p:cNvPicPr>
            <a:picLocks noChangeAspect="1"/>
          </p:cNvPicPr>
          <p:nvPr/>
        </p:nvPicPr>
        <p:blipFill>
          <a:blip r:embed="rId3"/>
          <a:stretch>
            <a:fillRect/>
          </a:stretch>
        </p:blipFill>
        <p:spPr>
          <a:xfrm>
            <a:off x="3196054" y="2618330"/>
            <a:ext cx="5698230" cy="2902999"/>
          </a:xfrm>
          <a:prstGeom prst="rect">
            <a:avLst/>
          </a:prstGeom>
        </p:spPr>
      </p:pic>
      <p:sp>
        <p:nvSpPr>
          <p:cNvPr id="12" name="文本框 11">
            <a:extLst>
              <a:ext uri="{FF2B5EF4-FFF2-40B4-BE49-F238E27FC236}">
                <a16:creationId xmlns:a16="http://schemas.microsoft.com/office/drawing/2014/main" id="{114C9CB5-C7DD-484A-B2BC-9D9B22EAD48C}"/>
              </a:ext>
            </a:extLst>
          </p:cNvPr>
          <p:cNvSpPr txBox="1"/>
          <p:nvPr/>
        </p:nvSpPr>
        <p:spPr>
          <a:xfrm>
            <a:off x="4455027" y="5631014"/>
            <a:ext cx="3180284" cy="369332"/>
          </a:xfrm>
          <a:prstGeom prst="rect">
            <a:avLst/>
          </a:prstGeom>
        </p:spPr>
        <p:txBody>
          <a:bodyPr wrap="square">
            <a:spAutoFit/>
          </a:bodyPr>
          <a:lstStyle>
            <a:defPPr>
              <a:defRPr lang="zh-CN"/>
            </a:defPPr>
            <a:lvl1pPr algn="just">
              <a:spcAft>
                <a:spcPts val="600"/>
              </a:spcAft>
              <a:defRPr kern="100">
                <a:latin typeface="微软雅黑" panose="020B0503020204020204" pitchFamily="34" charset="-122"/>
                <a:ea typeface="微软雅黑" panose="020B0503020204020204" pitchFamily="34" charset="-122"/>
              </a:defRPr>
            </a:lvl1pPr>
          </a:lstStyle>
          <a:p>
            <a:pPr algn="ctr"/>
            <a:r>
              <a:rPr lang="zh-CN" altLang="en-US" b="1" dirty="0">
                <a:latin typeface="Times New Roman" panose="02020603050405020304" pitchFamily="18" charset="0"/>
                <a:cs typeface="Times New Roman" panose="02020603050405020304" pitchFamily="18" charset="0"/>
              </a:rPr>
              <a:t>时间</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频率同步过程示意图</a:t>
            </a:r>
          </a:p>
        </p:txBody>
      </p:sp>
      <p:sp>
        <p:nvSpPr>
          <p:cNvPr id="6" name="文本框 5">
            <a:extLst>
              <a:ext uri="{FF2B5EF4-FFF2-40B4-BE49-F238E27FC236}">
                <a16:creationId xmlns:a16="http://schemas.microsoft.com/office/drawing/2014/main" id="{6FB8E6E1-74FD-4A84-8C3D-57827633843F}"/>
              </a:ext>
            </a:extLst>
          </p:cNvPr>
          <p:cNvSpPr txBox="1"/>
          <p:nvPr/>
        </p:nvSpPr>
        <p:spPr>
          <a:xfrm>
            <a:off x="494024" y="1810495"/>
            <a:ext cx="7677824" cy="499624"/>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现有</a:t>
            </a:r>
            <a:r>
              <a:rPr lang="en-US" altLang="zh-CN" sz="2000" b="1" dirty="0">
                <a:latin typeface="微软雅黑" panose="020B0503020204020204" pitchFamily="34" charset="-122"/>
                <a:ea typeface="微软雅黑" panose="020B0503020204020204" pitchFamily="34" charset="-122"/>
              </a:rPr>
              <a:t>TSN</a:t>
            </a:r>
            <a:r>
              <a:rPr lang="zh-CN" altLang="en-US" sz="2000" b="1" dirty="0">
                <a:latin typeface="微软雅黑" panose="020B0503020204020204" pitchFamily="34" charset="-122"/>
                <a:ea typeface="微软雅黑" panose="020B0503020204020204" pitchFamily="34" charset="-122"/>
              </a:rPr>
              <a:t>协议主要采用时间同步，</a:t>
            </a:r>
            <a:r>
              <a:rPr lang="zh-CN" altLang="en-US" sz="2000" b="1" dirty="0">
                <a:solidFill>
                  <a:srgbClr val="C00000"/>
                </a:solidFill>
                <a:latin typeface="微软雅黑" panose="020B0503020204020204" pitchFamily="34" charset="-122"/>
                <a:ea typeface="微软雅黑" panose="020B0503020204020204" pitchFamily="34" charset="-122"/>
              </a:rPr>
              <a:t>频率同步不完善</a:t>
            </a:r>
          </a:p>
        </p:txBody>
      </p:sp>
      <p:pic>
        <p:nvPicPr>
          <p:cNvPr id="3" name="图片 2">
            <a:extLst>
              <a:ext uri="{FF2B5EF4-FFF2-40B4-BE49-F238E27FC236}">
                <a16:creationId xmlns:a16="http://schemas.microsoft.com/office/drawing/2014/main" id="{E48F594E-BEFE-4E5D-917D-2F33A1185FB2}"/>
              </a:ext>
            </a:extLst>
          </p:cNvPr>
          <p:cNvPicPr>
            <a:picLocks noChangeAspect="1"/>
          </p:cNvPicPr>
          <p:nvPr/>
        </p:nvPicPr>
        <p:blipFill>
          <a:blip r:embed="rId4"/>
          <a:stretch>
            <a:fillRect/>
          </a:stretch>
        </p:blipFill>
        <p:spPr>
          <a:xfrm>
            <a:off x="493561" y="3657323"/>
            <a:ext cx="2152923" cy="613257"/>
          </a:xfrm>
          <a:prstGeom prst="rect">
            <a:avLst/>
          </a:prstGeom>
        </p:spPr>
      </p:pic>
      <p:sp>
        <p:nvSpPr>
          <p:cNvPr id="9" name="文本框 8">
            <a:extLst>
              <a:ext uri="{FF2B5EF4-FFF2-40B4-BE49-F238E27FC236}">
                <a16:creationId xmlns:a16="http://schemas.microsoft.com/office/drawing/2014/main" id="{DFE17DCC-6C03-4588-8016-8256FE820684}"/>
              </a:ext>
            </a:extLst>
          </p:cNvPr>
          <p:cNvSpPr txBox="1"/>
          <p:nvPr/>
        </p:nvSpPr>
        <p:spPr>
          <a:xfrm>
            <a:off x="493561" y="2593335"/>
            <a:ext cx="2152924" cy="923330"/>
          </a:xfrm>
          <a:prstGeom prst="rect">
            <a:avLst/>
          </a:prstGeom>
        </p:spPr>
        <p:txBody>
          <a:bodyPr wrap="square">
            <a:spAutoFit/>
          </a:bodyPr>
          <a:lstStyle>
            <a:defPPr>
              <a:defRPr lang="zh-CN"/>
            </a:defPPr>
            <a:lvl1pPr algn="just">
              <a:spcAft>
                <a:spcPts val="600"/>
              </a:spcAft>
              <a:defRPr kern="100">
                <a:latin typeface="微软雅黑" panose="020B0503020204020204" pitchFamily="34" charset="-122"/>
                <a:ea typeface="微软雅黑" panose="020B0503020204020204" pitchFamily="34" charset="-122"/>
              </a:defRPr>
            </a:lvl1pPr>
          </a:lstStyle>
          <a:p>
            <a:pPr marL="285750" indent="-285750" algn="ctr">
              <a:buFont typeface="Wingdings" panose="05000000000000000000" pitchFamily="2" charset="2"/>
              <a:buChar char="p"/>
            </a:pPr>
            <a:r>
              <a:rPr lang="zh-CN" altLang="en-US" dirty="0">
                <a:latin typeface="Times New Roman" panose="02020603050405020304" pitchFamily="18" charset="0"/>
                <a:cs typeface="Times New Roman" panose="02020603050405020304" pitchFamily="18" charset="0"/>
              </a:rPr>
              <a:t>传统方法为主时钟同时进行时间与频率同步</a:t>
            </a:r>
          </a:p>
        </p:txBody>
      </p:sp>
      <p:sp>
        <p:nvSpPr>
          <p:cNvPr id="10" name="矩形 9">
            <a:extLst>
              <a:ext uri="{FF2B5EF4-FFF2-40B4-BE49-F238E27FC236}">
                <a16:creationId xmlns:a16="http://schemas.microsoft.com/office/drawing/2014/main" id="{682454D7-BED8-4704-B3CA-1EA588ACBC20}"/>
              </a:ext>
            </a:extLst>
          </p:cNvPr>
          <p:cNvSpPr/>
          <p:nvPr/>
        </p:nvSpPr>
        <p:spPr>
          <a:xfrm>
            <a:off x="178887" y="4667572"/>
            <a:ext cx="2885371" cy="1077218"/>
          </a:xfrm>
          <a:prstGeom prst="rect">
            <a:avLst/>
          </a:prstGeom>
          <a:noFill/>
          <a:ln>
            <a:solidFill>
              <a:schemeClr val="accent1">
                <a:lumMod val="60000"/>
                <a:lumOff val="40000"/>
              </a:schemeClr>
            </a:solidFill>
          </a:ln>
        </p:spPr>
        <p:txBody>
          <a:bodyPr wrap="square">
            <a:spAutoFit/>
          </a:bodyPr>
          <a:lstStyle/>
          <a:p>
            <a:r>
              <a:rPr lang="zh-CN" altLang="en-US" sz="1600" b="1" kern="100" dirty="0">
                <a:latin typeface="微软雅黑" panose="020B0503020204020204" pitchFamily="34" charset="-122"/>
                <a:ea typeface="微软雅黑" panose="020B0503020204020204" pitchFamily="34" charset="-122"/>
                <a:cs typeface="楷体_GB2312"/>
              </a:rPr>
              <a:t>不足：</a:t>
            </a:r>
            <a:endParaRPr lang="en-US" altLang="zh-CN" sz="1600" b="1" kern="100" dirty="0">
              <a:latin typeface="微软雅黑" panose="020B0503020204020204" pitchFamily="34" charset="-122"/>
              <a:ea typeface="微软雅黑" panose="020B0503020204020204" pitchFamily="34" charset="-122"/>
              <a:cs typeface="楷体_GB2312"/>
            </a:endParaRPr>
          </a:p>
          <a:p>
            <a:pPr marL="285750" indent="-285750">
              <a:buFont typeface="Wingdings" panose="05000000000000000000" pitchFamily="2" charset="2"/>
              <a:buChar char="p"/>
            </a:pPr>
            <a:r>
              <a:rPr lang="zh-CN" altLang="en-US" sz="1600" b="1" kern="100" dirty="0">
                <a:solidFill>
                  <a:srgbClr val="C00000"/>
                </a:solidFill>
                <a:latin typeface="微软雅黑" panose="020B0503020204020204" pitchFamily="34" charset="-122"/>
                <a:ea typeface="微软雅黑" panose="020B0503020204020204" pitchFamily="34" charset="-122"/>
                <a:cs typeface="楷体_GB2312"/>
              </a:rPr>
              <a:t>单一时间同步精度低</a:t>
            </a:r>
            <a:r>
              <a:rPr lang="zh-CN" altLang="en-US" sz="1600" b="1" kern="100" dirty="0">
                <a:latin typeface="微软雅黑" panose="020B0503020204020204" pitchFamily="34" charset="-122"/>
                <a:ea typeface="微软雅黑" panose="020B0503020204020204" pitchFamily="34" charset="-122"/>
                <a:cs typeface="楷体_GB2312"/>
              </a:rPr>
              <a:t>。</a:t>
            </a:r>
            <a:endParaRPr lang="en-US" altLang="zh-CN" sz="1600" b="1" kern="100" dirty="0">
              <a:latin typeface="微软雅黑" panose="020B0503020204020204" pitchFamily="34" charset="-122"/>
              <a:ea typeface="微软雅黑" panose="020B0503020204020204" pitchFamily="34" charset="-122"/>
              <a:cs typeface="楷体_GB2312"/>
            </a:endParaRPr>
          </a:p>
          <a:p>
            <a:pPr marL="285750" indent="-285750">
              <a:buFont typeface="Wingdings" panose="05000000000000000000" pitchFamily="2" charset="2"/>
              <a:buChar char="p"/>
            </a:pPr>
            <a:r>
              <a:rPr lang="zh-CN" altLang="en-US" sz="1600" kern="100" dirty="0">
                <a:latin typeface="微软雅黑" panose="020B0503020204020204" pitchFamily="34" charset="-122"/>
                <a:ea typeface="微软雅黑" panose="020B0503020204020204" pitchFamily="34" charset="-122"/>
                <a:cs typeface="楷体_GB2312"/>
              </a:rPr>
              <a:t>单一节点的</a:t>
            </a:r>
            <a:r>
              <a:rPr lang="zh-CN" altLang="en-US" sz="1600" b="1" kern="100" dirty="0">
                <a:solidFill>
                  <a:srgbClr val="C00000"/>
                </a:solidFill>
                <a:latin typeface="微软雅黑" panose="020B0503020204020204" pitchFamily="34" charset="-122"/>
                <a:ea typeface="微软雅黑" panose="020B0503020204020204" pitchFamily="34" charset="-122"/>
                <a:cs typeface="楷体_GB2312"/>
              </a:rPr>
              <a:t>计算量大</a:t>
            </a:r>
            <a:r>
              <a:rPr lang="zh-CN" altLang="en-US" sz="1600" kern="100" dirty="0">
                <a:latin typeface="微软雅黑" panose="020B0503020204020204" pitchFamily="34" charset="-122"/>
                <a:ea typeface="微软雅黑" panose="020B0503020204020204" pitchFamily="34" charset="-122"/>
                <a:cs typeface="楷体_GB2312"/>
              </a:rPr>
              <a:t>，运算复杂。</a:t>
            </a:r>
            <a:endParaRPr lang="zh-CN" altLang="en-US" sz="1600"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C1DDC57A-2C25-40AE-886D-480639EDCAD7}"/>
              </a:ext>
            </a:extLst>
          </p:cNvPr>
          <p:cNvSpPr/>
          <p:nvPr/>
        </p:nvSpPr>
        <p:spPr>
          <a:xfrm>
            <a:off x="178887" y="6183226"/>
            <a:ext cx="6241164" cy="400110"/>
          </a:xfrm>
          <a:prstGeom prst="rect">
            <a:avLst/>
          </a:prstGeom>
          <a:solidFill>
            <a:schemeClr val="accent1">
              <a:lumMod val="20000"/>
              <a:lumOff val="80000"/>
            </a:schemeClr>
          </a:solidFill>
          <a:ln>
            <a:solidFill>
              <a:schemeClr val="tx1"/>
            </a:solidFill>
          </a:ln>
        </p:spPr>
        <p:txBody>
          <a:bodyPr wrap="square">
            <a:spAutoFit/>
          </a:bodyPr>
          <a:lstStyle/>
          <a:p>
            <a:r>
              <a:rPr lang="zh-CN" altLang="en-US" sz="2000" b="1" kern="100" dirty="0">
                <a:latin typeface="微软雅黑" panose="020B0503020204020204" pitchFamily="34" charset="-122"/>
                <a:ea typeface="微软雅黑" panose="020B0503020204020204" pitchFamily="34" charset="-122"/>
                <a:cs typeface="楷体_GB2312"/>
              </a:rPr>
              <a:t>改进：</a:t>
            </a:r>
            <a:r>
              <a:rPr lang="zh-CN" altLang="en-US" sz="2000" kern="100" dirty="0">
                <a:latin typeface="微软雅黑" panose="020B0503020204020204" pitchFamily="34" charset="-122"/>
                <a:ea typeface="微软雅黑" panose="020B0503020204020204" pitchFamily="34" charset="-122"/>
                <a:cs typeface="楷体_GB2312"/>
              </a:rPr>
              <a:t>将时间与频率同步的主要计算</a:t>
            </a:r>
            <a:r>
              <a:rPr lang="zh-CN" altLang="en-US" sz="2000" b="1" kern="100" dirty="0">
                <a:solidFill>
                  <a:srgbClr val="C00000"/>
                </a:solidFill>
                <a:latin typeface="微软雅黑" panose="020B0503020204020204" pitchFamily="34" charset="-122"/>
                <a:ea typeface="微软雅黑" panose="020B0503020204020204" pitchFamily="34" charset="-122"/>
                <a:cs typeface="楷体_GB2312"/>
              </a:rPr>
              <a:t>分散在不同节点</a:t>
            </a:r>
            <a:r>
              <a:rPr lang="zh-CN" altLang="en-US" sz="2000" kern="100" dirty="0">
                <a:latin typeface="微软雅黑" panose="020B0503020204020204" pitchFamily="34" charset="-122"/>
                <a:ea typeface="微软雅黑" panose="020B0503020204020204" pitchFamily="34" charset="-122"/>
                <a:cs typeface="楷体_GB2312"/>
              </a:rPr>
              <a:t>。</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744594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6274AFC2-DEA9-4E1A-AC09-CD35209A1324}"/>
              </a:ext>
            </a:extLst>
          </p:cNvPr>
          <p:cNvSpPr/>
          <p:nvPr/>
        </p:nvSpPr>
        <p:spPr>
          <a:xfrm>
            <a:off x="249349" y="857654"/>
            <a:ext cx="7601761"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面向</a:t>
            </a:r>
            <a:r>
              <a:rPr lang="en-US" altLang="zh-CN" sz="3200" b="1" dirty="0">
                <a:solidFill>
                  <a:schemeClr val="accent1"/>
                </a:solidFill>
                <a:latin typeface="微软雅黑" panose="020B0503020204020204" pitchFamily="34" charset="-122"/>
                <a:ea typeface="微软雅黑" panose="020B0503020204020204" pitchFamily="34" charset="-122"/>
                <a:cs typeface="+mj-cs"/>
              </a:rPr>
              <a:t>TSN</a:t>
            </a:r>
            <a:r>
              <a:rPr lang="zh-CN" altLang="en-US" sz="3200" b="1" dirty="0">
                <a:solidFill>
                  <a:schemeClr val="accent1"/>
                </a:solidFill>
                <a:latin typeface="微软雅黑" panose="020B0503020204020204" pitchFamily="34" charset="-122"/>
                <a:ea typeface="微软雅黑" panose="020B0503020204020204" pitchFamily="34" charset="-122"/>
                <a:cs typeface="+mj-cs"/>
              </a:rPr>
              <a:t>的层次化时频联合同步方案研究</a:t>
            </a:r>
          </a:p>
        </p:txBody>
      </p:sp>
      <p:pic>
        <p:nvPicPr>
          <p:cNvPr id="5" name="图片 4">
            <a:extLst>
              <a:ext uri="{FF2B5EF4-FFF2-40B4-BE49-F238E27FC236}">
                <a16:creationId xmlns:a16="http://schemas.microsoft.com/office/drawing/2014/main" id="{9652D8D0-97CF-425B-901F-B409D1C5FBC4}"/>
              </a:ext>
            </a:extLst>
          </p:cNvPr>
          <p:cNvPicPr>
            <a:picLocks noChangeAspect="1"/>
          </p:cNvPicPr>
          <p:nvPr/>
        </p:nvPicPr>
        <p:blipFill>
          <a:blip r:embed="rId3"/>
          <a:stretch>
            <a:fillRect/>
          </a:stretch>
        </p:blipFill>
        <p:spPr>
          <a:xfrm>
            <a:off x="307910" y="1661127"/>
            <a:ext cx="8528180" cy="4991600"/>
          </a:xfrm>
          <a:prstGeom prst="rect">
            <a:avLst/>
          </a:prstGeom>
        </p:spPr>
      </p:pic>
      <p:sp>
        <p:nvSpPr>
          <p:cNvPr id="8" name="矩形 7">
            <a:extLst>
              <a:ext uri="{FF2B5EF4-FFF2-40B4-BE49-F238E27FC236}">
                <a16:creationId xmlns:a16="http://schemas.microsoft.com/office/drawing/2014/main" id="{C8968C9F-F363-47F3-827E-1DE761F2D15E}"/>
              </a:ext>
            </a:extLst>
          </p:cNvPr>
          <p:cNvSpPr/>
          <p:nvPr/>
        </p:nvSpPr>
        <p:spPr>
          <a:xfrm>
            <a:off x="1054359" y="2953139"/>
            <a:ext cx="1119673" cy="95172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BD69B8CD-CBD5-4B8F-AA86-8B6079D9CC72}"/>
              </a:ext>
            </a:extLst>
          </p:cNvPr>
          <p:cNvSpPr/>
          <p:nvPr/>
        </p:nvSpPr>
        <p:spPr>
          <a:xfrm>
            <a:off x="1054358" y="4551784"/>
            <a:ext cx="1119673" cy="95172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A340E077-DFCD-40EA-98F5-A434E4327348}"/>
              </a:ext>
            </a:extLst>
          </p:cNvPr>
          <p:cNvSpPr/>
          <p:nvPr/>
        </p:nvSpPr>
        <p:spPr>
          <a:xfrm>
            <a:off x="7716417" y="5524485"/>
            <a:ext cx="1119673" cy="95172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6A50E611-6DFB-4BC1-9442-09D508823E3B}"/>
              </a:ext>
            </a:extLst>
          </p:cNvPr>
          <p:cNvSpPr/>
          <p:nvPr/>
        </p:nvSpPr>
        <p:spPr>
          <a:xfrm>
            <a:off x="6459894" y="1873898"/>
            <a:ext cx="1119673" cy="95172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1A0E1986-A4C3-406C-B0C2-7ACF5D3EB3DF}"/>
              </a:ext>
            </a:extLst>
          </p:cNvPr>
          <p:cNvSpPr/>
          <p:nvPr/>
        </p:nvSpPr>
        <p:spPr>
          <a:xfrm>
            <a:off x="5125616" y="2953139"/>
            <a:ext cx="1119673" cy="95172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8F32558B-341D-4255-948E-E943ED40B6A8}"/>
              </a:ext>
            </a:extLst>
          </p:cNvPr>
          <p:cNvSpPr/>
          <p:nvPr/>
        </p:nvSpPr>
        <p:spPr>
          <a:xfrm>
            <a:off x="5125616" y="4550228"/>
            <a:ext cx="1119673" cy="95172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61074146-97D9-4E16-8D42-5814974F2424}"/>
              </a:ext>
            </a:extLst>
          </p:cNvPr>
          <p:cNvSpPr txBox="1"/>
          <p:nvPr/>
        </p:nvSpPr>
        <p:spPr>
          <a:xfrm>
            <a:off x="415789" y="2552458"/>
            <a:ext cx="2396810" cy="369332"/>
          </a:xfrm>
          <a:prstGeom prst="rect">
            <a:avLst/>
          </a:prstGeom>
          <a:noFill/>
        </p:spPr>
        <p:txBody>
          <a:bodyPr wrap="none" rtlCol="0">
            <a:spAutoFit/>
          </a:bodyPr>
          <a:lstStyle/>
          <a:p>
            <a:r>
              <a:rPr lang="en-US" altLang="zh-CN" b="1" dirty="0">
                <a:solidFill>
                  <a:srgbClr val="C00000"/>
                </a:solidFill>
                <a:latin typeface="微软雅黑" panose="020B0503020204020204" pitchFamily="34" charset="-122"/>
                <a:ea typeface="微软雅黑" panose="020B0503020204020204" pitchFamily="34" charset="-122"/>
              </a:rPr>
              <a:t>FM</a:t>
            </a:r>
            <a:r>
              <a:rPr lang="zh-CN" altLang="en-US" b="1" dirty="0">
                <a:solidFill>
                  <a:srgbClr val="C00000"/>
                </a:solidFill>
                <a:latin typeface="微软雅黑" panose="020B0503020204020204" pitchFamily="34" charset="-122"/>
                <a:ea typeface="微软雅黑" panose="020B0503020204020204" pitchFamily="34" charset="-122"/>
              </a:rPr>
              <a:t>接收数据是否超时</a:t>
            </a:r>
          </a:p>
        </p:txBody>
      </p:sp>
      <p:sp>
        <p:nvSpPr>
          <p:cNvPr id="15" name="文本框 14">
            <a:extLst>
              <a:ext uri="{FF2B5EF4-FFF2-40B4-BE49-F238E27FC236}">
                <a16:creationId xmlns:a16="http://schemas.microsoft.com/office/drawing/2014/main" id="{822BA8BA-098E-4442-ADB2-DDB2764BEFBC}"/>
              </a:ext>
            </a:extLst>
          </p:cNvPr>
          <p:cNvSpPr txBox="1"/>
          <p:nvPr/>
        </p:nvSpPr>
        <p:spPr>
          <a:xfrm>
            <a:off x="415789" y="5494289"/>
            <a:ext cx="2444900" cy="369332"/>
          </a:xfrm>
          <a:prstGeom prst="rect">
            <a:avLst/>
          </a:prstGeom>
          <a:noFill/>
        </p:spPr>
        <p:txBody>
          <a:bodyPr wrap="none" rtlCol="0">
            <a:spAutoFit/>
          </a:bodyPr>
          <a:lstStyle/>
          <a:p>
            <a:r>
              <a:rPr lang="en-US" altLang="zh-CN" b="1" dirty="0">
                <a:solidFill>
                  <a:srgbClr val="C00000"/>
                </a:solidFill>
                <a:latin typeface="微软雅黑" panose="020B0503020204020204" pitchFamily="34" charset="-122"/>
                <a:ea typeface="微软雅黑" panose="020B0503020204020204" pitchFamily="34" charset="-122"/>
              </a:rPr>
              <a:t>SM</a:t>
            </a:r>
            <a:r>
              <a:rPr lang="zh-CN" altLang="en-US" b="1" dirty="0">
                <a:solidFill>
                  <a:srgbClr val="C00000"/>
                </a:solidFill>
                <a:latin typeface="微软雅黑" panose="020B0503020204020204" pitchFamily="34" charset="-122"/>
                <a:ea typeface="微软雅黑" panose="020B0503020204020204" pitchFamily="34" charset="-122"/>
              </a:rPr>
              <a:t>接收数据是否超时</a:t>
            </a:r>
          </a:p>
        </p:txBody>
      </p:sp>
      <p:sp>
        <p:nvSpPr>
          <p:cNvPr id="16" name="文本框 15">
            <a:extLst>
              <a:ext uri="{FF2B5EF4-FFF2-40B4-BE49-F238E27FC236}">
                <a16:creationId xmlns:a16="http://schemas.microsoft.com/office/drawing/2014/main" id="{6C2D76FE-8478-4162-92EC-7AE533F03FFC}"/>
              </a:ext>
            </a:extLst>
          </p:cNvPr>
          <p:cNvSpPr txBox="1"/>
          <p:nvPr/>
        </p:nvSpPr>
        <p:spPr>
          <a:xfrm>
            <a:off x="4463002" y="4071547"/>
            <a:ext cx="2723823" cy="369332"/>
          </a:xfrm>
          <a:prstGeom prst="rect">
            <a:avLst/>
          </a:prstGeom>
          <a:noFill/>
        </p:spPr>
        <p:txBody>
          <a:bodyPr wrap="non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各设备接收数据是否超时</a:t>
            </a:r>
          </a:p>
        </p:txBody>
      </p:sp>
      <p:sp>
        <p:nvSpPr>
          <p:cNvPr id="17" name="文本框 16">
            <a:extLst>
              <a:ext uri="{FF2B5EF4-FFF2-40B4-BE49-F238E27FC236}">
                <a16:creationId xmlns:a16="http://schemas.microsoft.com/office/drawing/2014/main" id="{7AF32F70-099D-4D46-AE39-9CCEE459DAAE}"/>
              </a:ext>
            </a:extLst>
          </p:cNvPr>
          <p:cNvSpPr txBox="1"/>
          <p:nvPr/>
        </p:nvSpPr>
        <p:spPr>
          <a:xfrm>
            <a:off x="6277505" y="2882024"/>
            <a:ext cx="2954655" cy="369332"/>
          </a:xfrm>
          <a:prstGeom prst="rect">
            <a:avLst/>
          </a:prstGeom>
          <a:noFill/>
        </p:spPr>
        <p:txBody>
          <a:bodyPr wrap="non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判断频率偏差是否大于阈值</a:t>
            </a:r>
          </a:p>
        </p:txBody>
      </p:sp>
      <p:sp>
        <p:nvSpPr>
          <p:cNvPr id="18" name="文本框 17">
            <a:extLst>
              <a:ext uri="{FF2B5EF4-FFF2-40B4-BE49-F238E27FC236}">
                <a16:creationId xmlns:a16="http://schemas.microsoft.com/office/drawing/2014/main" id="{9C414206-8679-44DE-B345-197B616219A5}"/>
              </a:ext>
            </a:extLst>
          </p:cNvPr>
          <p:cNvSpPr txBox="1"/>
          <p:nvPr/>
        </p:nvSpPr>
        <p:spPr>
          <a:xfrm>
            <a:off x="6277504" y="5056038"/>
            <a:ext cx="2954655" cy="369332"/>
          </a:xfrm>
          <a:prstGeom prst="rect">
            <a:avLst/>
          </a:prstGeom>
          <a:noFill/>
        </p:spPr>
        <p:txBody>
          <a:bodyPr wrap="non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判断时间偏差是否大于阈值</a:t>
            </a:r>
          </a:p>
        </p:txBody>
      </p:sp>
    </p:spTree>
    <p:extLst>
      <p:ext uri="{BB962C8B-B14F-4D97-AF65-F5344CB8AC3E}">
        <p14:creationId xmlns:p14="http://schemas.microsoft.com/office/powerpoint/2010/main" val="29607502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3" grpId="0" animBg="1"/>
      <p:bldP spid="14" grpId="0" animBg="1"/>
      <p:bldP spid="2" grpId="0"/>
      <p:bldP spid="15" grpId="0"/>
      <p:bldP spid="16" grpId="0"/>
      <p:bldP spid="17" grpId="0"/>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8979128-D8C1-425C-8630-21A5DC3596B8}"/>
              </a:ext>
            </a:extLst>
          </p:cNvPr>
          <p:cNvSpPr/>
          <p:nvPr/>
        </p:nvSpPr>
        <p:spPr>
          <a:xfrm>
            <a:off x="581011" y="913504"/>
            <a:ext cx="1261884" cy="415498"/>
          </a:xfrm>
          <a:prstGeom prst="rect">
            <a:avLst/>
          </a:prstGeom>
        </p:spPr>
        <p:txBody>
          <a:bodyPr wrap="none">
            <a:spAutoFit/>
          </a:bodyPr>
          <a:lstStyle/>
          <a:p>
            <a:r>
              <a:rPr lang="zh-CN" altLang="en-US" sz="2100" dirty="0">
                <a:solidFill>
                  <a:schemeClr val="bg1"/>
                </a:solidFill>
              </a:rPr>
              <a:t>研究内容</a:t>
            </a:r>
          </a:p>
        </p:txBody>
      </p:sp>
      <p:sp>
        <p:nvSpPr>
          <p:cNvPr id="4" name="矩形 3">
            <a:extLst>
              <a:ext uri="{FF2B5EF4-FFF2-40B4-BE49-F238E27FC236}">
                <a16:creationId xmlns:a16="http://schemas.microsoft.com/office/drawing/2014/main" id="{6712A447-D8D4-4F33-8711-7D87E7556883}"/>
              </a:ext>
            </a:extLst>
          </p:cNvPr>
          <p:cNvSpPr/>
          <p:nvPr/>
        </p:nvSpPr>
        <p:spPr>
          <a:xfrm>
            <a:off x="249349" y="857654"/>
            <a:ext cx="7601761"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面向</a:t>
            </a:r>
            <a:r>
              <a:rPr lang="en-US" altLang="zh-CN" sz="3200" b="1" dirty="0">
                <a:solidFill>
                  <a:schemeClr val="accent1"/>
                </a:solidFill>
                <a:latin typeface="微软雅黑" panose="020B0503020204020204" pitchFamily="34" charset="-122"/>
                <a:ea typeface="微软雅黑" panose="020B0503020204020204" pitchFamily="34" charset="-122"/>
                <a:cs typeface="+mj-cs"/>
              </a:rPr>
              <a:t>TSN</a:t>
            </a:r>
            <a:r>
              <a:rPr lang="zh-CN" altLang="en-US" sz="3200" b="1" dirty="0">
                <a:solidFill>
                  <a:schemeClr val="accent1"/>
                </a:solidFill>
                <a:latin typeface="微软雅黑" panose="020B0503020204020204" pitchFamily="34" charset="-122"/>
                <a:ea typeface="微软雅黑" panose="020B0503020204020204" pitchFamily="34" charset="-122"/>
                <a:cs typeface="+mj-cs"/>
              </a:rPr>
              <a:t>的层次化时频联合同步方案研究</a:t>
            </a:r>
          </a:p>
        </p:txBody>
      </p:sp>
      <p:pic>
        <p:nvPicPr>
          <p:cNvPr id="8194" name="Picture 2">
            <a:extLst>
              <a:ext uri="{FF2B5EF4-FFF2-40B4-BE49-F238E27FC236}">
                <a16:creationId xmlns:a16="http://schemas.microsoft.com/office/drawing/2014/main" id="{7579D963-7528-4856-862E-A55BFDA6F4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809154"/>
            <a:ext cx="2922212" cy="2362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8F5E31FC-866D-4A90-9CE2-55711859FFDB}"/>
              </a:ext>
            </a:extLst>
          </p:cNvPr>
          <p:cNvPicPr>
            <a:picLocks noChangeAspect="1"/>
          </p:cNvPicPr>
          <p:nvPr/>
        </p:nvPicPr>
        <p:blipFill>
          <a:blip r:embed="rId4"/>
          <a:stretch>
            <a:fillRect/>
          </a:stretch>
        </p:blipFill>
        <p:spPr>
          <a:xfrm>
            <a:off x="524203" y="3719491"/>
            <a:ext cx="3138152" cy="2622846"/>
          </a:xfrm>
          <a:prstGeom prst="rect">
            <a:avLst/>
          </a:prstGeom>
        </p:spPr>
      </p:pic>
      <p:sp>
        <p:nvSpPr>
          <p:cNvPr id="9" name="文本框 8">
            <a:extLst>
              <a:ext uri="{FF2B5EF4-FFF2-40B4-BE49-F238E27FC236}">
                <a16:creationId xmlns:a16="http://schemas.microsoft.com/office/drawing/2014/main" id="{6B94072D-F003-4F96-92E9-B0B05CF9D49E}"/>
              </a:ext>
            </a:extLst>
          </p:cNvPr>
          <p:cNvSpPr txBox="1"/>
          <p:nvPr/>
        </p:nvSpPr>
        <p:spPr>
          <a:xfrm>
            <a:off x="7466465" y="2686280"/>
            <a:ext cx="1677535" cy="646331"/>
          </a:xfrm>
          <a:prstGeom prst="rect">
            <a:avLst/>
          </a:prstGeom>
        </p:spPr>
        <p:txBody>
          <a:bodyPr wrap="square">
            <a:spAutoFit/>
          </a:bodyPr>
          <a:lstStyle>
            <a:defPPr>
              <a:defRPr lang="zh-CN"/>
            </a:defPPr>
            <a:lvl1pPr algn="ctr">
              <a:spcAft>
                <a:spcPts val="600"/>
              </a:spcAft>
              <a:defRPr b="1" kern="100">
                <a:latin typeface="微软雅黑" panose="020B0503020204020204" pitchFamily="34" charset="-122"/>
                <a:ea typeface="微软雅黑" panose="020B0503020204020204" pitchFamily="34" charset="-122"/>
              </a:defRPr>
            </a:lvl1pPr>
          </a:lstStyle>
          <a:p>
            <a:r>
              <a:rPr lang="zh-CN" altLang="en-US" dirty="0">
                <a:latin typeface="Times New Roman" panose="02020603050405020304" pitchFamily="18" charset="0"/>
                <a:cs typeface="Times New Roman" panose="02020603050405020304" pitchFamily="18" charset="0"/>
              </a:rPr>
              <a:t>层次网络结构仿真拓扑结构 </a:t>
            </a:r>
          </a:p>
        </p:txBody>
      </p:sp>
      <p:sp>
        <p:nvSpPr>
          <p:cNvPr id="10" name="文本框 9">
            <a:extLst>
              <a:ext uri="{FF2B5EF4-FFF2-40B4-BE49-F238E27FC236}">
                <a16:creationId xmlns:a16="http://schemas.microsoft.com/office/drawing/2014/main" id="{CE0D0735-C02A-4FE5-AD6F-D076A6585263}"/>
              </a:ext>
            </a:extLst>
          </p:cNvPr>
          <p:cNvSpPr txBox="1"/>
          <p:nvPr/>
        </p:nvSpPr>
        <p:spPr>
          <a:xfrm>
            <a:off x="0" y="6342337"/>
            <a:ext cx="3772145" cy="369332"/>
          </a:xfrm>
          <a:prstGeom prst="rect">
            <a:avLst/>
          </a:prstGeom>
        </p:spPr>
        <p:txBody>
          <a:bodyPr wrap="square">
            <a:spAutoFit/>
          </a:bodyPr>
          <a:lstStyle>
            <a:defPPr>
              <a:defRPr lang="zh-CN"/>
            </a:defPPr>
            <a:lvl1pPr algn="ctr">
              <a:spcAft>
                <a:spcPts val="600"/>
              </a:spcAft>
              <a:defRPr b="1" kern="100">
                <a:latin typeface="Times New Roman" panose="02020603050405020304" pitchFamily="18" charset="0"/>
                <a:ea typeface="微软雅黑" panose="020B0503020204020204" pitchFamily="34" charset="-122"/>
                <a:cs typeface="Times New Roman" panose="02020603050405020304" pitchFamily="18" charset="0"/>
              </a:defRPr>
            </a:lvl1pPr>
          </a:lstStyle>
          <a:p>
            <a:r>
              <a:rPr lang="en-US" altLang="zh-CN" dirty="0"/>
              <a:t>OMNET++</a:t>
            </a:r>
            <a:r>
              <a:rPr lang="zh-CN" altLang="en-US" dirty="0"/>
              <a:t>仿真环境架构</a:t>
            </a:r>
          </a:p>
        </p:txBody>
      </p:sp>
      <p:sp>
        <p:nvSpPr>
          <p:cNvPr id="8" name="文本框 7">
            <a:extLst>
              <a:ext uri="{FF2B5EF4-FFF2-40B4-BE49-F238E27FC236}">
                <a16:creationId xmlns:a16="http://schemas.microsoft.com/office/drawing/2014/main" id="{62D217AD-672B-4DEA-A71E-AE785BE5D6A9}"/>
              </a:ext>
            </a:extLst>
          </p:cNvPr>
          <p:cNvSpPr txBox="1"/>
          <p:nvPr/>
        </p:nvSpPr>
        <p:spPr>
          <a:xfrm>
            <a:off x="494024" y="1810495"/>
            <a:ext cx="4626615" cy="1751570"/>
          </a:xfrm>
          <a:prstGeom prst="rect">
            <a:avLst/>
          </a:prstGeom>
          <a:noFill/>
        </p:spPr>
        <p:txBody>
          <a:bodyPr wrap="square" rtlCol="0">
            <a:spAutoFit/>
          </a:bodyPr>
          <a:lstStyle/>
          <a:p>
            <a:pPr marL="342900" lvl="1" indent="-342900">
              <a:lnSpc>
                <a:spcPct val="150000"/>
              </a:lnSpc>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OMNET++</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仿真测试</a:t>
            </a:r>
            <a:endParaRPr lang="en-US" altLang="zh-CN" sz="2000" b="1" dirty="0">
              <a:latin typeface="微软雅黑" panose="020B0503020204020204" pitchFamily="34" charset="-122"/>
              <a:ea typeface="微软雅黑" panose="020B0503020204020204" pitchFamily="34" charset="-122"/>
              <a:cs typeface="Times New Roman" panose="02020603050405020304" pitchFamily="18" charset="0"/>
            </a:endParaRPr>
          </a:p>
          <a:p>
            <a:pPr marL="742950" lvl="1" indent="-285750">
              <a:lnSpc>
                <a:spcPct val="150000"/>
              </a:lnSpc>
              <a:buFont typeface="Wingdings" panose="05000000000000000000" pitchFamily="2" charset="2"/>
              <a:buChar char="p"/>
            </a:pPr>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同步精度</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测试</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742950" lvl="1" indent="-285750">
              <a:lnSpc>
                <a:spcPct val="150000"/>
              </a:lnSpc>
              <a:buFont typeface="Wingdings" panose="05000000000000000000" pitchFamily="2" charset="2"/>
              <a:buChar char="p"/>
            </a:pPr>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同步速度</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测试</a:t>
            </a:r>
          </a:p>
          <a:p>
            <a:pPr marL="742950" lvl="1" indent="-285750">
              <a:lnSpc>
                <a:spcPct val="150000"/>
              </a:lnSpc>
              <a:buFont typeface="Wingdings" panose="05000000000000000000" pitchFamily="2" charset="2"/>
              <a:buChar char="p"/>
            </a:pPr>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同步可靠性</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测试</a:t>
            </a:r>
          </a:p>
        </p:txBody>
      </p:sp>
      <p:pic>
        <p:nvPicPr>
          <p:cNvPr id="6" name="图片 5">
            <a:extLst>
              <a:ext uri="{FF2B5EF4-FFF2-40B4-BE49-F238E27FC236}">
                <a16:creationId xmlns:a16="http://schemas.microsoft.com/office/drawing/2014/main" id="{2BE6A084-B299-4A8F-8A1B-29AE51637BC3}"/>
              </a:ext>
            </a:extLst>
          </p:cNvPr>
          <p:cNvPicPr>
            <a:picLocks noChangeAspect="1"/>
          </p:cNvPicPr>
          <p:nvPr/>
        </p:nvPicPr>
        <p:blipFill>
          <a:blip r:embed="rId5"/>
          <a:stretch>
            <a:fillRect/>
          </a:stretch>
        </p:blipFill>
        <p:spPr>
          <a:xfrm>
            <a:off x="4296348" y="4209737"/>
            <a:ext cx="4344025" cy="2207881"/>
          </a:xfrm>
          <a:prstGeom prst="rect">
            <a:avLst/>
          </a:prstGeom>
        </p:spPr>
      </p:pic>
      <p:sp>
        <p:nvSpPr>
          <p:cNvPr id="11" name="文本框 10">
            <a:extLst>
              <a:ext uri="{FF2B5EF4-FFF2-40B4-BE49-F238E27FC236}">
                <a16:creationId xmlns:a16="http://schemas.microsoft.com/office/drawing/2014/main" id="{406118A5-A180-4EB4-81B6-6CC19EB2EDA1}"/>
              </a:ext>
            </a:extLst>
          </p:cNvPr>
          <p:cNvSpPr txBox="1"/>
          <p:nvPr/>
        </p:nvSpPr>
        <p:spPr>
          <a:xfrm>
            <a:off x="4406138" y="6342337"/>
            <a:ext cx="3772145" cy="369332"/>
          </a:xfrm>
          <a:prstGeom prst="rect">
            <a:avLst/>
          </a:prstGeom>
        </p:spPr>
        <p:txBody>
          <a:bodyPr wrap="square">
            <a:spAutoFit/>
          </a:bodyPr>
          <a:lstStyle>
            <a:defPPr>
              <a:defRPr lang="zh-CN"/>
            </a:defPPr>
            <a:lvl1pPr algn="ctr">
              <a:spcAft>
                <a:spcPts val="600"/>
              </a:spcAft>
              <a:defRPr b="1" kern="100">
                <a:latin typeface="Times New Roman" panose="02020603050405020304" pitchFamily="18" charset="0"/>
                <a:ea typeface="微软雅黑" panose="020B0503020204020204" pitchFamily="34" charset="-122"/>
                <a:cs typeface="Times New Roman" panose="02020603050405020304" pitchFamily="18" charset="0"/>
              </a:defRPr>
            </a:lvl1pPr>
          </a:lstStyle>
          <a:p>
            <a:r>
              <a:rPr lang="en-US" altLang="zh-CN" dirty="0"/>
              <a:t>OMNET++</a:t>
            </a:r>
            <a:r>
              <a:rPr lang="zh-CN" altLang="en-US" dirty="0"/>
              <a:t>仿真参数设置</a:t>
            </a:r>
          </a:p>
        </p:txBody>
      </p:sp>
    </p:spTree>
    <p:extLst>
      <p:ext uri="{BB962C8B-B14F-4D97-AF65-F5344CB8AC3E}">
        <p14:creationId xmlns:p14="http://schemas.microsoft.com/office/powerpoint/2010/main" val="2313852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CE0E8D-9211-425D-8645-EBFB99DB02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9204" y="3899812"/>
            <a:ext cx="2713604" cy="2037158"/>
          </a:xfrm>
          <a:prstGeom prst="rect">
            <a:avLst/>
          </a:prstGeom>
        </p:spPr>
      </p:pic>
      <p:pic>
        <p:nvPicPr>
          <p:cNvPr id="7" name="图片 6">
            <a:extLst>
              <a:ext uri="{FF2B5EF4-FFF2-40B4-BE49-F238E27FC236}">
                <a16:creationId xmlns:a16="http://schemas.microsoft.com/office/drawing/2014/main" id="{F4BF7F03-B6FD-4D67-B68F-9B092AE375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9514" y="1653255"/>
            <a:ext cx="2704715" cy="2030485"/>
          </a:xfrm>
          <a:prstGeom prst="rect">
            <a:avLst/>
          </a:prstGeom>
        </p:spPr>
      </p:pic>
      <p:sp>
        <p:nvSpPr>
          <p:cNvPr id="2" name="矩形 1">
            <a:extLst>
              <a:ext uri="{FF2B5EF4-FFF2-40B4-BE49-F238E27FC236}">
                <a16:creationId xmlns:a16="http://schemas.microsoft.com/office/drawing/2014/main" id="{A8979128-D8C1-425C-8630-21A5DC3596B8}"/>
              </a:ext>
            </a:extLst>
          </p:cNvPr>
          <p:cNvSpPr/>
          <p:nvPr/>
        </p:nvSpPr>
        <p:spPr>
          <a:xfrm>
            <a:off x="581011" y="913504"/>
            <a:ext cx="1261884" cy="415498"/>
          </a:xfrm>
          <a:prstGeom prst="rect">
            <a:avLst/>
          </a:prstGeom>
        </p:spPr>
        <p:txBody>
          <a:bodyPr wrap="none">
            <a:spAutoFit/>
          </a:bodyPr>
          <a:lstStyle/>
          <a:p>
            <a:r>
              <a:rPr lang="zh-CN" altLang="en-US" sz="2100" dirty="0">
                <a:solidFill>
                  <a:schemeClr val="bg1"/>
                </a:solidFill>
              </a:rPr>
              <a:t>研究内容</a:t>
            </a:r>
          </a:p>
        </p:txBody>
      </p:sp>
      <p:sp>
        <p:nvSpPr>
          <p:cNvPr id="4" name="矩形 3">
            <a:extLst>
              <a:ext uri="{FF2B5EF4-FFF2-40B4-BE49-F238E27FC236}">
                <a16:creationId xmlns:a16="http://schemas.microsoft.com/office/drawing/2014/main" id="{6712A447-D8D4-4F33-8711-7D87E7556883}"/>
              </a:ext>
            </a:extLst>
          </p:cNvPr>
          <p:cNvSpPr/>
          <p:nvPr/>
        </p:nvSpPr>
        <p:spPr>
          <a:xfrm>
            <a:off x="249349" y="857654"/>
            <a:ext cx="7601761"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面向</a:t>
            </a:r>
            <a:r>
              <a:rPr lang="en-US" altLang="zh-CN" sz="3200" b="1" dirty="0">
                <a:solidFill>
                  <a:schemeClr val="accent1"/>
                </a:solidFill>
                <a:latin typeface="微软雅黑" panose="020B0503020204020204" pitchFamily="34" charset="-122"/>
                <a:ea typeface="微软雅黑" panose="020B0503020204020204" pitchFamily="34" charset="-122"/>
                <a:cs typeface="+mj-cs"/>
              </a:rPr>
              <a:t>TSN</a:t>
            </a:r>
            <a:r>
              <a:rPr lang="zh-CN" altLang="en-US" sz="3200" b="1" dirty="0">
                <a:solidFill>
                  <a:schemeClr val="accent1"/>
                </a:solidFill>
                <a:latin typeface="微软雅黑" panose="020B0503020204020204" pitchFamily="34" charset="-122"/>
                <a:ea typeface="微软雅黑" panose="020B0503020204020204" pitchFamily="34" charset="-122"/>
                <a:cs typeface="+mj-cs"/>
              </a:rPr>
              <a:t>的层次化时频联合同步方案研究</a:t>
            </a:r>
          </a:p>
        </p:txBody>
      </p:sp>
      <p:sp>
        <p:nvSpPr>
          <p:cNvPr id="12" name="文本框 11">
            <a:extLst>
              <a:ext uri="{FF2B5EF4-FFF2-40B4-BE49-F238E27FC236}">
                <a16:creationId xmlns:a16="http://schemas.microsoft.com/office/drawing/2014/main" id="{67C62078-BF05-44D2-8BA6-EAF049426B63}"/>
              </a:ext>
            </a:extLst>
          </p:cNvPr>
          <p:cNvSpPr txBox="1"/>
          <p:nvPr/>
        </p:nvSpPr>
        <p:spPr>
          <a:xfrm>
            <a:off x="302446" y="1859215"/>
            <a:ext cx="3358541" cy="458908"/>
          </a:xfrm>
          <a:prstGeom prst="rect">
            <a:avLst/>
          </a:prstGeom>
        </p:spPr>
        <p:txBody>
          <a:bodyPr wrap="square">
            <a:spAutoFit/>
          </a:bodyPr>
          <a:lstStyle>
            <a:defPPr>
              <a:defRPr lang="zh-CN"/>
            </a:defPPr>
            <a:lvl1pPr>
              <a:lnSpc>
                <a:spcPct val="150000"/>
              </a:lnSpc>
              <a:defRPr kern="100">
                <a:latin typeface="微软雅黑" panose="020B0503020204020204" pitchFamily="34" charset="-122"/>
                <a:ea typeface="微软雅黑" panose="020B0503020204020204" pitchFamily="34" charset="-122"/>
              </a:defRPr>
            </a:lvl1pPr>
          </a:lstStyle>
          <a:p>
            <a:pPr marL="285750" indent="-285750">
              <a:buFont typeface="Wingdings" panose="05000000000000000000" pitchFamily="2" charset="2"/>
              <a:buChar char="l"/>
            </a:pPr>
            <a:r>
              <a:rPr lang="zh-CN" altLang="en-US" b="1" dirty="0">
                <a:solidFill>
                  <a:srgbClr val="C00000"/>
                </a:solidFill>
              </a:rPr>
              <a:t>同步精度</a:t>
            </a:r>
            <a:r>
              <a:rPr lang="zh-CN" altLang="en-US" b="1" dirty="0"/>
              <a:t>测试</a:t>
            </a:r>
          </a:p>
        </p:txBody>
      </p:sp>
      <p:graphicFrame>
        <p:nvGraphicFramePr>
          <p:cNvPr id="13" name="表格 12">
            <a:extLst>
              <a:ext uri="{FF2B5EF4-FFF2-40B4-BE49-F238E27FC236}">
                <a16:creationId xmlns:a16="http://schemas.microsoft.com/office/drawing/2014/main" id="{63F3BF32-D52A-4892-9EB7-0AC6EBA88B01}"/>
              </a:ext>
            </a:extLst>
          </p:cNvPr>
          <p:cNvGraphicFramePr>
            <a:graphicFrameLocks noGrp="1"/>
          </p:cNvGraphicFramePr>
          <p:nvPr>
            <p:extLst>
              <p:ext uri="{D42A27DB-BD31-4B8C-83A1-F6EECF244321}">
                <p14:modId xmlns:p14="http://schemas.microsoft.com/office/powerpoint/2010/main" val="573605982"/>
              </p:ext>
            </p:extLst>
          </p:nvPr>
        </p:nvGraphicFramePr>
        <p:xfrm>
          <a:off x="181192" y="2959929"/>
          <a:ext cx="5780370" cy="3132741"/>
        </p:xfrm>
        <a:graphic>
          <a:graphicData uri="http://schemas.openxmlformats.org/drawingml/2006/table">
            <a:tbl>
              <a:tblPr bandRow="1">
                <a:tableStyleId>{74C1A8A3-306A-4EB7-A6B1-4F7E0EB9C5D6}</a:tableStyleId>
              </a:tblPr>
              <a:tblGrid>
                <a:gridCol w="600444">
                  <a:extLst>
                    <a:ext uri="{9D8B030D-6E8A-4147-A177-3AD203B41FA5}">
                      <a16:colId xmlns:a16="http://schemas.microsoft.com/office/drawing/2014/main" val="2845046779"/>
                    </a:ext>
                  </a:extLst>
                </a:gridCol>
                <a:gridCol w="1446567">
                  <a:extLst>
                    <a:ext uri="{9D8B030D-6E8A-4147-A177-3AD203B41FA5}">
                      <a16:colId xmlns:a16="http://schemas.microsoft.com/office/drawing/2014/main" val="3375468844"/>
                    </a:ext>
                  </a:extLst>
                </a:gridCol>
                <a:gridCol w="889869">
                  <a:extLst>
                    <a:ext uri="{9D8B030D-6E8A-4147-A177-3AD203B41FA5}">
                      <a16:colId xmlns:a16="http://schemas.microsoft.com/office/drawing/2014/main" val="2328765636"/>
                    </a:ext>
                  </a:extLst>
                </a:gridCol>
                <a:gridCol w="838726">
                  <a:extLst>
                    <a:ext uri="{9D8B030D-6E8A-4147-A177-3AD203B41FA5}">
                      <a16:colId xmlns:a16="http://schemas.microsoft.com/office/drawing/2014/main" val="3000544035"/>
                    </a:ext>
                  </a:extLst>
                </a:gridCol>
                <a:gridCol w="1135351">
                  <a:extLst>
                    <a:ext uri="{9D8B030D-6E8A-4147-A177-3AD203B41FA5}">
                      <a16:colId xmlns:a16="http://schemas.microsoft.com/office/drawing/2014/main" val="152065039"/>
                    </a:ext>
                  </a:extLst>
                </a:gridCol>
                <a:gridCol w="869413">
                  <a:extLst>
                    <a:ext uri="{9D8B030D-6E8A-4147-A177-3AD203B41FA5}">
                      <a16:colId xmlns:a16="http://schemas.microsoft.com/office/drawing/2014/main" val="2124285444"/>
                    </a:ext>
                  </a:extLst>
                </a:gridCol>
              </a:tblGrid>
              <a:tr h="694341">
                <a:tc>
                  <a:txBody>
                    <a:bodyPr/>
                    <a:lstStyle/>
                    <a:p>
                      <a:pPr algn="ctr"/>
                      <a:r>
                        <a:rPr 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同步周期（</a:t>
                      </a:r>
                      <a:r>
                        <a:rPr lang="en-US"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s</a:t>
                      </a:r>
                      <a:r>
                        <a:rPr 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algn="ctr"/>
                      <a:r>
                        <a:rPr 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同步方法</a:t>
                      </a: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algn="ctr"/>
                      <a:r>
                        <a:rPr 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最大值</a:t>
                      </a:r>
                      <a:endParaRPr lang="en-US"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en-US" sz="1400" b="1" kern="100" dirty="0" err="1">
                          <a:effectLst/>
                          <a:latin typeface="Times New Roman" panose="02020603050405020304" pitchFamily="18" charset="0"/>
                          <a:ea typeface="微软雅黑" panose="020B0503020204020204" pitchFamily="34" charset="-122"/>
                          <a:cs typeface="Times New Roman" panose="02020603050405020304" pitchFamily="18" charset="0"/>
                        </a:rPr>
                        <a:t>μs</a:t>
                      </a:r>
                      <a:r>
                        <a:rPr 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algn="ctr"/>
                      <a:r>
                        <a:rPr 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最小值</a:t>
                      </a:r>
                      <a:endParaRPr lang="en-US"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en-US"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ns</a:t>
                      </a:r>
                      <a:r>
                        <a:rPr 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algn="ctr"/>
                      <a:r>
                        <a:rPr 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平均绝对误差（</a:t>
                      </a:r>
                      <a:r>
                        <a:rPr lang="en-US" sz="1400" b="1" kern="100" dirty="0" err="1">
                          <a:effectLst/>
                          <a:latin typeface="Times New Roman" panose="02020603050405020304" pitchFamily="18" charset="0"/>
                          <a:ea typeface="微软雅黑" panose="020B0503020204020204" pitchFamily="34" charset="-122"/>
                          <a:cs typeface="Times New Roman" panose="02020603050405020304" pitchFamily="18" charset="0"/>
                        </a:rPr>
                        <a:t>μs</a:t>
                      </a:r>
                      <a:r>
                        <a:rPr 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algn="ctr"/>
                      <a:r>
                        <a:rPr 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标准差（</a:t>
                      </a:r>
                      <a:r>
                        <a:rPr lang="en-US" sz="1400" b="1" kern="100" dirty="0" err="1">
                          <a:effectLst/>
                          <a:latin typeface="Times New Roman" panose="02020603050405020304" pitchFamily="18" charset="0"/>
                          <a:ea typeface="微软雅黑" panose="020B0503020204020204" pitchFamily="34" charset="-122"/>
                          <a:cs typeface="Times New Roman" panose="02020603050405020304" pitchFamily="18" charset="0"/>
                        </a:rPr>
                        <a:t>μs</a:t>
                      </a:r>
                      <a:r>
                        <a:rPr 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p>
                  </a:txBody>
                  <a:tcPr marL="68580" marR="68580" marT="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79035230"/>
                  </a:ext>
                </a:extLst>
              </a:tr>
              <a:tr h="231836">
                <a:tc rowSpan="2">
                  <a:txBody>
                    <a:bodyPr/>
                    <a:lstStyle/>
                    <a:p>
                      <a:pPr algn="ctr"/>
                      <a:r>
                        <a:rPr lang="en-US" sz="1600" b="1" kern="100" dirty="0">
                          <a:effectLst/>
                          <a:latin typeface="Times New Roman" panose="02020603050405020304" pitchFamily="18" charset="0"/>
                          <a:ea typeface="微软雅黑" panose="020B0503020204020204" pitchFamily="34" charset="-122"/>
                          <a:cs typeface="Times New Roman" panose="02020603050405020304" pitchFamily="18" charset="0"/>
                        </a:rPr>
                        <a:t>0.5</a:t>
                      </a:r>
                      <a:endParaRPr 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algn="ctr"/>
                      <a:r>
                        <a:rPr lang="en-US" sz="1200" kern="100" dirty="0">
                          <a:effectLst/>
                          <a:latin typeface="Times New Roman" panose="02020603050405020304" pitchFamily="18" charset="0"/>
                          <a:ea typeface="微软雅黑" panose="020B0503020204020204" pitchFamily="34" charset="-122"/>
                          <a:cs typeface="Times New Roman" panose="02020603050405020304" pitchFamily="18" charset="0"/>
                        </a:rPr>
                        <a:t>gPTP</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algn="ctr"/>
                      <a:r>
                        <a:rPr 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46</a:t>
                      </a:r>
                      <a:endPar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algn="ctr"/>
                      <a:r>
                        <a:rPr 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9.6</a:t>
                      </a:r>
                      <a:endPar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algn="ctr"/>
                      <a:r>
                        <a:rPr 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1.9</a:t>
                      </a:r>
                      <a:endPar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algn="ctr"/>
                      <a:r>
                        <a:rPr 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3.2</a:t>
                      </a:r>
                      <a:endPar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907217159"/>
                  </a:ext>
                </a:extLst>
              </a:tr>
              <a:tr h="285684">
                <a:tc vMerge="1">
                  <a:txBody>
                    <a:bodyPr/>
                    <a:lstStyle/>
                    <a:p>
                      <a:endParaRPr lang="zh-CN" altLang="en-US"/>
                    </a:p>
                  </a:txBody>
                  <a:tcPr/>
                </a:tc>
                <a:tc>
                  <a:txBody>
                    <a:bodyPr/>
                    <a:lstStyle/>
                    <a:p>
                      <a:pPr algn="ctr"/>
                      <a:r>
                        <a:rPr lang="zh-CN" sz="1200" b="1" kern="100" dirty="0">
                          <a:effectLst/>
                          <a:latin typeface="Times New Roman" panose="02020603050405020304" pitchFamily="18" charset="0"/>
                          <a:ea typeface="微软雅黑" panose="020B0503020204020204" pitchFamily="34" charset="-122"/>
                          <a:cs typeface="Times New Roman" panose="02020603050405020304" pitchFamily="18" charset="0"/>
                        </a:rPr>
                        <a:t>层次化</a:t>
                      </a:r>
                      <a:endParaRPr lang="en-US" altLang="zh-CN" sz="12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sz="1200" b="1" kern="100" dirty="0">
                          <a:effectLst/>
                          <a:latin typeface="Times New Roman" panose="02020603050405020304" pitchFamily="18" charset="0"/>
                          <a:ea typeface="微软雅黑" panose="020B0503020204020204" pitchFamily="34" charset="-122"/>
                          <a:cs typeface="Times New Roman" panose="02020603050405020304" pitchFamily="18" charset="0"/>
                        </a:rPr>
                        <a:t>时频联合同步</a:t>
                      </a:r>
                    </a:p>
                  </a:txBody>
                  <a:tcPr marL="68580" marR="68580" marT="0" marB="0" anchor="ctr">
                    <a:noFill/>
                  </a:tcPr>
                </a:tc>
                <a:tc>
                  <a:txBody>
                    <a:bodyPr/>
                    <a:lstStyle/>
                    <a:p>
                      <a:pPr algn="ctr"/>
                      <a:r>
                        <a:rPr lang="en-US"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32</a:t>
                      </a:r>
                      <a:endParaRPr 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noFill/>
                  </a:tcPr>
                </a:tc>
                <a:tc>
                  <a:txBody>
                    <a:bodyPr/>
                    <a:lstStyle/>
                    <a:p>
                      <a:pPr algn="ctr"/>
                      <a:r>
                        <a:rPr lang="en-US"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2.3</a:t>
                      </a:r>
                      <a:endParaRPr 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noFill/>
                  </a:tcPr>
                </a:tc>
                <a:tc>
                  <a:txBody>
                    <a:bodyPr/>
                    <a:lstStyle/>
                    <a:p>
                      <a:pPr algn="ctr"/>
                      <a:r>
                        <a:rPr lang="en-US"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0.34</a:t>
                      </a:r>
                      <a:endParaRPr 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noFill/>
                  </a:tcPr>
                </a:tc>
                <a:tc>
                  <a:txBody>
                    <a:bodyPr/>
                    <a:lstStyle/>
                    <a:p>
                      <a:pPr algn="ctr"/>
                      <a:r>
                        <a:rPr lang="en-US"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1.6</a:t>
                      </a:r>
                      <a:endParaRPr 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049610487"/>
                  </a:ext>
                </a:extLst>
              </a:tr>
              <a:tr h="231836">
                <a:tc rowSpan="2">
                  <a:txBody>
                    <a:bodyPr/>
                    <a:lstStyle/>
                    <a:p>
                      <a:pPr algn="ctr"/>
                      <a:r>
                        <a:rPr lang="en-US" sz="1600" b="1" kern="100" dirty="0">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solidFill>
                      <a:schemeClr val="bg2">
                        <a:lumMod val="60000"/>
                        <a:lumOff val="40000"/>
                      </a:schemeClr>
                    </a:solidFill>
                  </a:tcPr>
                </a:tc>
                <a:tc>
                  <a:txBody>
                    <a:bodyPr/>
                    <a:lstStyle/>
                    <a:p>
                      <a:pPr algn="ctr"/>
                      <a:r>
                        <a:rPr lang="en-US" sz="1200" kern="100" dirty="0">
                          <a:effectLst/>
                          <a:latin typeface="Times New Roman" panose="02020603050405020304" pitchFamily="18" charset="0"/>
                          <a:ea typeface="微软雅黑" panose="020B0503020204020204" pitchFamily="34" charset="-122"/>
                          <a:cs typeface="Times New Roman" panose="02020603050405020304" pitchFamily="18" charset="0"/>
                        </a:rPr>
                        <a:t>gPTP</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solidFill>
                      <a:schemeClr val="bg2">
                        <a:lumMod val="60000"/>
                        <a:lumOff val="40000"/>
                      </a:schemeClr>
                    </a:solidFill>
                  </a:tcPr>
                </a:tc>
                <a:tc>
                  <a:txBody>
                    <a:bodyPr/>
                    <a:lstStyle/>
                    <a:p>
                      <a:pPr algn="ctr"/>
                      <a:r>
                        <a:rPr 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44</a:t>
                      </a:r>
                      <a:endPar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solidFill>
                      <a:schemeClr val="bg2">
                        <a:lumMod val="60000"/>
                        <a:lumOff val="40000"/>
                      </a:schemeClr>
                    </a:solidFill>
                  </a:tcPr>
                </a:tc>
                <a:tc>
                  <a:txBody>
                    <a:bodyPr/>
                    <a:lstStyle/>
                    <a:p>
                      <a:pPr algn="ctr"/>
                      <a:r>
                        <a:rPr 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54.6</a:t>
                      </a:r>
                      <a:endPar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solidFill>
                      <a:schemeClr val="bg2">
                        <a:lumMod val="60000"/>
                        <a:lumOff val="40000"/>
                      </a:schemeClr>
                    </a:solidFill>
                  </a:tcPr>
                </a:tc>
                <a:tc>
                  <a:txBody>
                    <a:bodyPr/>
                    <a:lstStyle/>
                    <a:p>
                      <a:pPr algn="ctr"/>
                      <a:r>
                        <a:rPr 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3.9</a:t>
                      </a:r>
                      <a:endPar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solidFill>
                      <a:schemeClr val="bg2">
                        <a:lumMod val="60000"/>
                        <a:lumOff val="40000"/>
                      </a:schemeClr>
                    </a:solidFill>
                  </a:tcPr>
                </a:tc>
                <a:tc>
                  <a:txBody>
                    <a:bodyPr/>
                    <a:lstStyle/>
                    <a:p>
                      <a:pPr algn="ctr"/>
                      <a:r>
                        <a:rPr lang="en-US" sz="1600" kern="100">
                          <a:effectLst/>
                          <a:latin typeface="Times New Roman" panose="02020603050405020304" pitchFamily="18" charset="0"/>
                          <a:ea typeface="微软雅黑" panose="020B0503020204020204" pitchFamily="34" charset="-122"/>
                          <a:cs typeface="Times New Roman" panose="02020603050405020304" pitchFamily="18" charset="0"/>
                        </a:rPr>
                        <a:t>5.5</a:t>
                      </a:r>
                      <a:endParaRPr lang="zh-CN" sz="16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solidFill>
                      <a:schemeClr val="bg2">
                        <a:lumMod val="60000"/>
                        <a:lumOff val="40000"/>
                      </a:schemeClr>
                    </a:solidFill>
                  </a:tcPr>
                </a:tc>
                <a:extLst>
                  <a:ext uri="{0D108BD9-81ED-4DB2-BD59-A6C34878D82A}">
                    <a16:rowId xmlns:a16="http://schemas.microsoft.com/office/drawing/2014/main" val="811031517"/>
                  </a:ext>
                </a:extLst>
              </a:tr>
              <a:tr h="285684">
                <a:tc vMerge="1">
                  <a:txBody>
                    <a:bodyPr/>
                    <a:lstStyle/>
                    <a:p>
                      <a:endParaRPr lang="zh-CN" altLang="en-US"/>
                    </a:p>
                  </a:txBody>
                  <a:tcPr/>
                </a:tc>
                <a:tc>
                  <a:txBody>
                    <a:bodyPr/>
                    <a:lstStyle/>
                    <a:p>
                      <a:pPr algn="ctr"/>
                      <a:r>
                        <a:rPr lang="zh-CN" sz="1200" b="1" kern="100" dirty="0">
                          <a:effectLst/>
                          <a:latin typeface="Times New Roman" panose="02020603050405020304" pitchFamily="18" charset="0"/>
                          <a:ea typeface="微软雅黑" panose="020B0503020204020204" pitchFamily="34" charset="-122"/>
                          <a:cs typeface="Times New Roman" panose="02020603050405020304" pitchFamily="18" charset="0"/>
                        </a:rPr>
                        <a:t>层次化</a:t>
                      </a:r>
                      <a:endParaRPr lang="en-US" altLang="zh-CN" sz="12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sz="1200" b="1" kern="100" dirty="0">
                          <a:effectLst/>
                          <a:latin typeface="Times New Roman" panose="02020603050405020304" pitchFamily="18" charset="0"/>
                          <a:ea typeface="微软雅黑" panose="020B0503020204020204" pitchFamily="34" charset="-122"/>
                          <a:cs typeface="Times New Roman" panose="02020603050405020304" pitchFamily="18" charset="0"/>
                        </a:rPr>
                        <a:t>时频联合同步</a:t>
                      </a:r>
                    </a:p>
                  </a:txBody>
                  <a:tcPr marL="68580" marR="68580" marT="0" marB="0" anchor="ctr">
                    <a:solidFill>
                      <a:schemeClr val="bg2">
                        <a:lumMod val="60000"/>
                        <a:lumOff val="40000"/>
                      </a:schemeClr>
                    </a:solidFill>
                  </a:tcPr>
                </a:tc>
                <a:tc>
                  <a:txBody>
                    <a:bodyPr/>
                    <a:lstStyle/>
                    <a:p>
                      <a:pPr algn="ctr"/>
                      <a:r>
                        <a:rPr lang="en-US"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33</a:t>
                      </a:r>
                      <a:endParaRPr 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solidFill>
                      <a:schemeClr val="bg2">
                        <a:lumMod val="60000"/>
                        <a:lumOff val="40000"/>
                      </a:schemeClr>
                    </a:solidFill>
                  </a:tcPr>
                </a:tc>
                <a:tc>
                  <a:txBody>
                    <a:bodyPr/>
                    <a:lstStyle/>
                    <a:p>
                      <a:pPr algn="ctr"/>
                      <a:r>
                        <a:rPr lang="en-US"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2.5</a:t>
                      </a:r>
                      <a:endParaRPr 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solidFill>
                      <a:schemeClr val="bg2">
                        <a:lumMod val="60000"/>
                        <a:lumOff val="40000"/>
                      </a:schemeClr>
                    </a:solidFill>
                  </a:tcPr>
                </a:tc>
                <a:tc>
                  <a:txBody>
                    <a:bodyPr/>
                    <a:lstStyle/>
                    <a:p>
                      <a:pPr algn="ctr"/>
                      <a:r>
                        <a:rPr lang="en-US"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0.72</a:t>
                      </a:r>
                      <a:endParaRPr 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solidFill>
                      <a:schemeClr val="bg2">
                        <a:lumMod val="60000"/>
                        <a:lumOff val="40000"/>
                      </a:schemeClr>
                    </a:solidFill>
                  </a:tcPr>
                </a:tc>
                <a:tc>
                  <a:txBody>
                    <a:bodyPr/>
                    <a:lstStyle/>
                    <a:p>
                      <a:pPr algn="ctr"/>
                      <a:r>
                        <a:rPr lang="en-US"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2.5</a:t>
                      </a:r>
                      <a:endParaRPr 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solidFill>
                      <a:schemeClr val="bg2">
                        <a:lumMod val="60000"/>
                        <a:lumOff val="40000"/>
                      </a:schemeClr>
                    </a:solidFill>
                  </a:tcPr>
                </a:tc>
                <a:extLst>
                  <a:ext uri="{0D108BD9-81ED-4DB2-BD59-A6C34878D82A}">
                    <a16:rowId xmlns:a16="http://schemas.microsoft.com/office/drawing/2014/main" val="1404582691"/>
                  </a:ext>
                </a:extLst>
              </a:tr>
              <a:tr h="231836">
                <a:tc rowSpan="2">
                  <a:txBody>
                    <a:bodyPr/>
                    <a:lstStyle/>
                    <a:p>
                      <a:pPr algn="ctr"/>
                      <a:r>
                        <a:rPr lang="en-US" sz="1600" b="1" kern="100" dirty="0">
                          <a:effectLst/>
                          <a:latin typeface="Times New Roman" panose="02020603050405020304" pitchFamily="18" charset="0"/>
                          <a:ea typeface="微软雅黑" panose="020B0503020204020204" pitchFamily="34" charset="-122"/>
                          <a:cs typeface="Times New Roman" panose="02020603050405020304" pitchFamily="18" charset="0"/>
                        </a:rPr>
                        <a:t>1.5</a:t>
                      </a:r>
                      <a:endParaRPr 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noFill/>
                  </a:tcPr>
                </a:tc>
                <a:tc>
                  <a:txBody>
                    <a:bodyPr/>
                    <a:lstStyle/>
                    <a:p>
                      <a:pPr algn="ctr"/>
                      <a:r>
                        <a:rPr lang="en-US" sz="1200" kern="100" dirty="0">
                          <a:effectLst/>
                          <a:latin typeface="Times New Roman" panose="02020603050405020304" pitchFamily="18" charset="0"/>
                          <a:ea typeface="微软雅黑" panose="020B0503020204020204" pitchFamily="34" charset="-122"/>
                          <a:cs typeface="Times New Roman" panose="02020603050405020304" pitchFamily="18" charset="0"/>
                        </a:rPr>
                        <a:t>gPTP</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noFill/>
                  </a:tcPr>
                </a:tc>
                <a:tc>
                  <a:txBody>
                    <a:bodyPr/>
                    <a:lstStyle/>
                    <a:p>
                      <a:pPr algn="ctr"/>
                      <a:r>
                        <a:rPr 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49</a:t>
                      </a:r>
                      <a:endPar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noFill/>
                  </a:tcPr>
                </a:tc>
                <a:tc>
                  <a:txBody>
                    <a:bodyPr/>
                    <a:lstStyle/>
                    <a:p>
                      <a:pPr algn="ctr"/>
                      <a:r>
                        <a:rPr 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82.4</a:t>
                      </a:r>
                      <a:endPar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noFill/>
                  </a:tcPr>
                </a:tc>
                <a:tc>
                  <a:txBody>
                    <a:bodyPr/>
                    <a:lstStyle/>
                    <a:p>
                      <a:pPr algn="ctr"/>
                      <a:r>
                        <a:rPr 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5.9</a:t>
                      </a:r>
                      <a:endPar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noFill/>
                  </a:tcPr>
                </a:tc>
                <a:tc>
                  <a:txBody>
                    <a:bodyPr/>
                    <a:lstStyle/>
                    <a:p>
                      <a:pPr algn="ctr"/>
                      <a:r>
                        <a:rPr 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8.2</a:t>
                      </a:r>
                      <a:endPar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297189335"/>
                  </a:ext>
                </a:extLst>
              </a:tr>
              <a:tr h="285684">
                <a:tc vMerge="1">
                  <a:txBody>
                    <a:bodyPr/>
                    <a:lstStyle/>
                    <a:p>
                      <a:endParaRPr lang="zh-CN" altLang="en-US"/>
                    </a:p>
                  </a:txBody>
                  <a:tcPr/>
                </a:tc>
                <a:tc>
                  <a:txBody>
                    <a:bodyPr/>
                    <a:lstStyle/>
                    <a:p>
                      <a:pPr algn="ctr"/>
                      <a:r>
                        <a:rPr lang="zh-CN" sz="1200" b="1" kern="100" dirty="0">
                          <a:effectLst/>
                          <a:latin typeface="Times New Roman" panose="02020603050405020304" pitchFamily="18" charset="0"/>
                          <a:ea typeface="微软雅黑" panose="020B0503020204020204" pitchFamily="34" charset="-122"/>
                          <a:cs typeface="Times New Roman" panose="02020603050405020304" pitchFamily="18" charset="0"/>
                        </a:rPr>
                        <a:t>层次化</a:t>
                      </a:r>
                      <a:endParaRPr lang="en-US" altLang="zh-CN" sz="12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sz="1200" b="1" kern="100" dirty="0">
                          <a:effectLst/>
                          <a:latin typeface="Times New Roman" panose="02020603050405020304" pitchFamily="18" charset="0"/>
                          <a:ea typeface="微软雅黑" panose="020B0503020204020204" pitchFamily="34" charset="-122"/>
                          <a:cs typeface="Times New Roman" panose="02020603050405020304" pitchFamily="18" charset="0"/>
                        </a:rPr>
                        <a:t>时频联合同步</a:t>
                      </a:r>
                    </a:p>
                  </a:txBody>
                  <a:tcPr marL="68580" marR="68580" marT="0" marB="0" anchor="ctr">
                    <a:noFill/>
                  </a:tcPr>
                </a:tc>
                <a:tc>
                  <a:txBody>
                    <a:bodyPr/>
                    <a:lstStyle/>
                    <a:p>
                      <a:pPr algn="ctr"/>
                      <a:r>
                        <a:rPr lang="en-US"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33</a:t>
                      </a:r>
                      <a:endParaRPr 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noFill/>
                  </a:tcPr>
                </a:tc>
                <a:tc>
                  <a:txBody>
                    <a:bodyPr/>
                    <a:lstStyle/>
                    <a:p>
                      <a:pPr algn="ctr"/>
                      <a:r>
                        <a:rPr lang="en-US"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0.5</a:t>
                      </a:r>
                      <a:endParaRPr 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noFill/>
                  </a:tcPr>
                </a:tc>
                <a:tc>
                  <a:txBody>
                    <a:bodyPr/>
                    <a:lstStyle/>
                    <a:p>
                      <a:pPr algn="ctr"/>
                      <a:r>
                        <a:rPr lang="en-US"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1.2</a:t>
                      </a:r>
                      <a:endParaRPr 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noFill/>
                  </a:tcPr>
                </a:tc>
                <a:tc>
                  <a:txBody>
                    <a:bodyPr/>
                    <a:lstStyle/>
                    <a:p>
                      <a:pPr algn="ctr"/>
                      <a:r>
                        <a:rPr lang="en-US"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3.1</a:t>
                      </a:r>
                      <a:endParaRPr 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458112639"/>
                  </a:ext>
                </a:extLst>
              </a:tr>
              <a:tr h="231836">
                <a:tc rowSpan="2">
                  <a:txBody>
                    <a:bodyPr/>
                    <a:lstStyle/>
                    <a:p>
                      <a:pPr algn="ctr"/>
                      <a:r>
                        <a:rPr lang="en-US" sz="1600" b="1" kern="100" dirty="0">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solidFill>
                      <a:schemeClr val="bg2">
                        <a:lumMod val="60000"/>
                        <a:lumOff val="40000"/>
                      </a:schemeClr>
                    </a:solidFill>
                  </a:tcPr>
                </a:tc>
                <a:tc>
                  <a:txBody>
                    <a:bodyPr/>
                    <a:lstStyle/>
                    <a:p>
                      <a:pPr algn="ctr"/>
                      <a:r>
                        <a:rPr lang="en-US" sz="1200" kern="100" dirty="0">
                          <a:effectLst/>
                          <a:latin typeface="Times New Roman" panose="02020603050405020304" pitchFamily="18" charset="0"/>
                          <a:ea typeface="微软雅黑" panose="020B0503020204020204" pitchFamily="34" charset="-122"/>
                          <a:cs typeface="Times New Roman" panose="02020603050405020304" pitchFamily="18" charset="0"/>
                        </a:rPr>
                        <a:t>gPTP</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solidFill>
                      <a:schemeClr val="bg2">
                        <a:lumMod val="60000"/>
                        <a:lumOff val="40000"/>
                      </a:schemeClr>
                    </a:solidFill>
                  </a:tcPr>
                </a:tc>
                <a:tc>
                  <a:txBody>
                    <a:bodyPr/>
                    <a:lstStyle/>
                    <a:p>
                      <a:pPr algn="ctr"/>
                      <a:r>
                        <a:rPr lang="en-US" sz="1600" kern="100">
                          <a:effectLst/>
                          <a:latin typeface="Times New Roman" panose="02020603050405020304" pitchFamily="18" charset="0"/>
                          <a:ea typeface="微软雅黑" panose="020B0503020204020204" pitchFamily="34" charset="-122"/>
                          <a:cs typeface="Times New Roman" panose="02020603050405020304" pitchFamily="18" charset="0"/>
                        </a:rPr>
                        <a:t>40</a:t>
                      </a:r>
                      <a:endParaRPr lang="zh-CN" sz="16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solidFill>
                      <a:schemeClr val="bg2">
                        <a:lumMod val="60000"/>
                        <a:lumOff val="40000"/>
                      </a:schemeClr>
                    </a:solidFill>
                  </a:tcPr>
                </a:tc>
                <a:tc>
                  <a:txBody>
                    <a:bodyPr/>
                    <a:lstStyle/>
                    <a:p>
                      <a:pPr algn="ctr"/>
                      <a:r>
                        <a:rPr 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25.1</a:t>
                      </a:r>
                      <a:endPar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solidFill>
                      <a:schemeClr val="bg2">
                        <a:lumMod val="60000"/>
                        <a:lumOff val="40000"/>
                      </a:schemeClr>
                    </a:solidFill>
                  </a:tcPr>
                </a:tc>
                <a:tc>
                  <a:txBody>
                    <a:bodyPr/>
                    <a:lstStyle/>
                    <a:p>
                      <a:pPr algn="ctr"/>
                      <a:r>
                        <a:rPr 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6.7</a:t>
                      </a:r>
                      <a:endPar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solidFill>
                      <a:schemeClr val="bg2">
                        <a:lumMod val="60000"/>
                        <a:lumOff val="40000"/>
                      </a:schemeClr>
                    </a:solidFill>
                  </a:tcPr>
                </a:tc>
                <a:tc>
                  <a:txBody>
                    <a:bodyPr/>
                    <a:lstStyle/>
                    <a:p>
                      <a:pPr algn="ctr"/>
                      <a:r>
                        <a:rPr 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9.3</a:t>
                      </a:r>
                      <a:endPar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solidFill>
                      <a:schemeClr val="bg2">
                        <a:lumMod val="60000"/>
                        <a:lumOff val="40000"/>
                      </a:schemeClr>
                    </a:solidFill>
                  </a:tcPr>
                </a:tc>
                <a:extLst>
                  <a:ext uri="{0D108BD9-81ED-4DB2-BD59-A6C34878D82A}">
                    <a16:rowId xmlns:a16="http://schemas.microsoft.com/office/drawing/2014/main" val="127753048"/>
                  </a:ext>
                </a:extLst>
              </a:tr>
              <a:tr h="285684">
                <a:tc vMerge="1">
                  <a:txBody>
                    <a:bodyPr/>
                    <a:lstStyle/>
                    <a:p>
                      <a:endParaRPr lang="zh-CN" altLang="en-US"/>
                    </a:p>
                  </a:txBody>
                  <a:tcPr/>
                </a:tc>
                <a:tc>
                  <a:txBody>
                    <a:bodyPr/>
                    <a:lstStyle/>
                    <a:p>
                      <a:pPr algn="ctr"/>
                      <a:r>
                        <a:rPr lang="zh-CN" sz="1200" b="1" kern="100" dirty="0">
                          <a:effectLst/>
                          <a:latin typeface="Times New Roman" panose="02020603050405020304" pitchFamily="18" charset="0"/>
                          <a:ea typeface="微软雅黑" panose="020B0503020204020204" pitchFamily="34" charset="-122"/>
                          <a:cs typeface="Times New Roman" panose="02020603050405020304" pitchFamily="18" charset="0"/>
                        </a:rPr>
                        <a:t>层次化</a:t>
                      </a:r>
                      <a:endParaRPr lang="en-US" altLang="zh-CN" sz="12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sz="1200" b="1" kern="100" dirty="0">
                          <a:effectLst/>
                          <a:latin typeface="Times New Roman" panose="02020603050405020304" pitchFamily="18" charset="0"/>
                          <a:ea typeface="微软雅黑" panose="020B0503020204020204" pitchFamily="34" charset="-122"/>
                          <a:cs typeface="Times New Roman" panose="02020603050405020304" pitchFamily="18" charset="0"/>
                        </a:rPr>
                        <a:t>时频联合同步</a:t>
                      </a:r>
                    </a:p>
                  </a:txBody>
                  <a:tcPr marL="68580" marR="68580" marT="0" marB="0" anchor="ctr">
                    <a:solidFill>
                      <a:schemeClr val="bg2">
                        <a:lumMod val="60000"/>
                        <a:lumOff val="40000"/>
                      </a:schemeClr>
                    </a:solidFill>
                  </a:tcPr>
                </a:tc>
                <a:tc>
                  <a:txBody>
                    <a:bodyPr/>
                    <a:lstStyle/>
                    <a:p>
                      <a:pPr algn="ctr"/>
                      <a:r>
                        <a:rPr lang="en-US"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33</a:t>
                      </a:r>
                      <a:endParaRPr 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solidFill>
                      <a:schemeClr val="bg2">
                        <a:lumMod val="60000"/>
                        <a:lumOff val="40000"/>
                      </a:schemeClr>
                    </a:solidFill>
                  </a:tcPr>
                </a:tc>
                <a:tc>
                  <a:txBody>
                    <a:bodyPr/>
                    <a:lstStyle/>
                    <a:p>
                      <a:pPr algn="ctr"/>
                      <a:r>
                        <a:rPr lang="en-US"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6.3</a:t>
                      </a:r>
                      <a:endParaRPr 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solidFill>
                      <a:schemeClr val="bg2">
                        <a:lumMod val="60000"/>
                        <a:lumOff val="40000"/>
                      </a:schemeClr>
                    </a:solidFill>
                  </a:tcPr>
                </a:tc>
                <a:tc>
                  <a:txBody>
                    <a:bodyPr/>
                    <a:lstStyle/>
                    <a:p>
                      <a:pPr algn="ctr"/>
                      <a:r>
                        <a:rPr lang="en-US"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1.4</a:t>
                      </a:r>
                      <a:endParaRPr 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solidFill>
                      <a:schemeClr val="bg2">
                        <a:lumMod val="60000"/>
                        <a:lumOff val="40000"/>
                      </a:schemeClr>
                    </a:solidFill>
                  </a:tcPr>
                </a:tc>
                <a:tc>
                  <a:txBody>
                    <a:bodyPr/>
                    <a:lstStyle/>
                    <a:p>
                      <a:pPr algn="ctr"/>
                      <a:r>
                        <a:rPr lang="en-US"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3.6</a:t>
                      </a:r>
                      <a:endParaRPr 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solidFill>
                      <a:schemeClr val="bg2">
                        <a:lumMod val="60000"/>
                        <a:lumOff val="40000"/>
                      </a:schemeClr>
                    </a:solidFill>
                  </a:tcPr>
                </a:tc>
                <a:extLst>
                  <a:ext uri="{0D108BD9-81ED-4DB2-BD59-A6C34878D82A}">
                    <a16:rowId xmlns:a16="http://schemas.microsoft.com/office/drawing/2014/main" val="424823439"/>
                  </a:ext>
                </a:extLst>
              </a:tr>
            </a:tbl>
          </a:graphicData>
        </a:graphic>
      </p:graphicFrame>
      <p:sp>
        <p:nvSpPr>
          <p:cNvPr id="14" name="文本框 13">
            <a:extLst>
              <a:ext uri="{FF2B5EF4-FFF2-40B4-BE49-F238E27FC236}">
                <a16:creationId xmlns:a16="http://schemas.microsoft.com/office/drawing/2014/main" id="{60E497D4-7449-463C-9E5A-1B0441963C1E}"/>
              </a:ext>
            </a:extLst>
          </p:cNvPr>
          <p:cNvSpPr txBox="1"/>
          <p:nvPr/>
        </p:nvSpPr>
        <p:spPr>
          <a:xfrm>
            <a:off x="785377" y="2477170"/>
            <a:ext cx="4572000" cy="369332"/>
          </a:xfrm>
          <a:prstGeom prst="rect">
            <a:avLst/>
          </a:prstGeom>
        </p:spPr>
        <p:txBody>
          <a:bodyPr wrap="square">
            <a:spAutoFit/>
          </a:bodyPr>
          <a:lstStyle>
            <a:defPPr>
              <a:defRPr lang="zh-CN"/>
            </a:defPPr>
            <a:lvl1pPr algn="ctr">
              <a:spcAft>
                <a:spcPts val="600"/>
              </a:spcAft>
              <a:defRPr b="1" kern="100">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dirty="0"/>
              <a:t>不同时间同步周期下同步精度值</a:t>
            </a:r>
          </a:p>
        </p:txBody>
      </p:sp>
      <p:cxnSp>
        <p:nvCxnSpPr>
          <p:cNvPr id="16" name="直接连接符 15">
            <a:extLst>
              <a:ext uri="{FF2B5EF4-FFF2-40B4-BE49-F238E27FC236}">
                <a16:creationId xmlns:a16="http://schemas.microsoft.com/office/drawing/2014/main" id="{473B2A3B-0134-4297-B78C-C1BFAE6E5B86}"/>
              </a:ext>
            </a:extLst>
          </p:cNvPr>
          <p:cNvCxnSpPr/>
          <p:nvPr/>
        </p:nvCxnSpPr>
        <p:spPr>
          <a:xfrm>
            <a:off x="19716" y="6150534"/>
            <a:ext cx="910456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1375DBC2-07AA-495F-A39A-C1CA84D53332}"/>
              </a:ext>
            </a:extLst>
          </p:cNvPr>
          <p:cNvSpPr txBox="1"/>
          <p:nvPr/>
        </p:nvSpPr>
        <p:spPr>
          <a:xfrm>
            <a:off x="168043" y="6282086"/>
            <a:ext cx="1097280" cy="369332"/>
          </a:xfrm>
          <a:prstGeom prst="rect">
            <a:avLst/>
          </a:prstGeom>
          <a:noFill/>
        </p:spPr>
        <p:txBody>
          <a:bodyPr wrap="square">
            <a:spAutoFit/>
          </a:bodyPr>
          <a:lstStyle/>
          <a:p>
            <a:pPr algn="ctr"/>
            <a:r>
              <a:rPr lang="zh-CN" altLang="en-US" sz="1800" kern="100" dirty="0">
                <a:latin typeface="微软雅黑" panose="020B0503020204020204" pitchFamily="34" charset="-122"/>
                <a:ea typeface="微软雅黑" panose="020B0503020204020204" pitchFamily="34" charset="-122"/>
              </a:rPr>
              <a:t>参数设置</a:t>
            </a:r>
            <a:endParaRPr lang="zh-CN" altLang="en-US" dirty="0"/>
          </a:p>
        </p:txBody>
      </p:sp>
      <p:sp>
        <p:nvSpPr>
          <p:cNvPr id="23" name="文本框 22">
            <a:extLst>
              <a:ext uri="{FF2B5EF4-FFF2-40B4-BE49-F238E27FC236}">
                <a16:creationId xmlns:a16="http://schemas.microsoft.com/office/drawing/2014/main" id="{DF9EFC18-1C74-4BC6-A03C-222D6696A738}"/>
              </a:ext>
            </a:extLst>
          </p:cNvPr>
          <p:cNvSpPr txBox="1"/>
          <p:nvPr/>
        </p:nvSpPr>
        <p:spPr>
          <a:xfrm>
            <a:off x="5950542" y="3695659"/>
            <a:ext cx="3222657" cy="307777"/>
          </a:xfrm>
          <a:prstGeom prst="rect">
            <a:avLst/>
          </a:prstGeom>
          <a:noFill/>
        </p:spPr>
        <p:txBody>
          <a:bodyPr wrap="square">
            <a:spAutoFit/>
          </a:bodyPr>
          <a:lstStyle/>
          <a:p>
            <a:pPr algn="ctr"/>
            <a:r>
              <a:rPr lang="zh-CN" altLang="en-US" sz="1400" b="1" dirty="0">
                <a:latin typeface="微软雅黑" panose="020B0503020204020204" pitchFamily="34" charset="-122"/>
                <a:ea typeface="微软雅黑" panose="020B0503020204020204" pitchFamily="34" charset="-122"/>
              </a:rPr>
              <a:t>时间同步周期为 </a:t>
            </a:r>
            <a:r>
              <a:rPr lang="en-US" altLang="zh-CN" sz="1400" b="1" dirty="0">
                <a:latin typeface="微软雅黑" panose="020B0503020204020204" pitchFamily="34" charset="-122"/>
                <a:ea typeface="微软雅黑" panose="020B0503020204020204" pitchFamily="34" charset="-122"/>
              </a:rPr>
              <a:t>1s </a:t>
            </a:r>
            <a:r>
              <a:rPr lang="zh-CN" altLang="en-US" sz="1400" b="1" dirty="0">
                <a:latin typeface="微软雅黑" panose="020B0503020204020204" pitchFamily="34" charset="-122"/>
                <a:ea typeface="微软雅黑" panose="020B0503020204020204" pitchFamily="34" charset="-122"/>
              </a:rPr>
              <a:t>时的同步精度变化</a:t>
            </a:r>
          </a:p>
        </p:txBody>
      </p:sp>
      <p:sp>
        <p:nvSpPr>
          <p:cNvPr id="15" name="文本框 14">
            <a:extLst>
              <a:ext uri="{FF2B5EF4-FFF2-40B4-BE49-F238E27FC236}">
                <a16:creationId xmlns:a16="http://schemas.microsoft.com/office/drawing/2014/main" id="{FE1CA63A-4AF4-4EB4-893F-FA4A0DFCFC00}"/>
              </a:ext>
            </a:extLst>
          </p:cNvPr>
          <p:cNvSpPr txBox="1"/>
          <p:nvPr/>
        </p:nvSpPr>
        <p:spPr>
          <a:xfrm>
            <a:off x="5932449" y="5842757"/>
            <a:ext cx="3222657" cy="307777"/>
          </a:xfrm>
          <a:prstGeom prst="rect">
            <a:avLst/>
          </a:prstGeom>
          <a:noFill/>
        </p:spPr>
        <p:txBody>
          <a:bodyPr wrap="square">
            <a:spAutoFit/>
          </a:bodyPr>
          <a:lstStyle/>
          <a:p>
            <a:pPr algn="ctr"/>
            <a:r>
              <a:rPr lang="zh-CN" altLang="en-US" sz="1400" b="1" dirty="0">
                <a:latin typeface="微软雅黑" panose="020B0503020204020204" pitchFamily="34" charset="-122"/>
                <a:ea typeface="微软雅黑" panose="020B0503020204020204" pitchFamily="34" charset="-122"/>
              </a:rPr>
              <a:t>时间同步周期为 </a:t>
            </a:r>
            <a:r>
              <a:rPr lang="en-US" altLang="zh-CN" sz="1400" b="1" dirty="0">
                <a:latin typeface="微软雅黑" panose="020B0503020204020204" pitchFamily="34" charset="-122"/>
                <a:ea typeface="微软雅黑" panose="020B0503020204020204" pitchFamily="34" charset="-122"/>
              </a:rPr>
              <a:t>2s </a:t>
            </a:r>
            <a:r>
              <a:rPr lang="zh-CN" altLang="en-US" sz="1400" b="1" dirty="0">
                <a:latin typeface="微软雅黑" panose="020B0503020204020204" pitchFamily="34" charset="-122"/>
                <a:ea typeface="微软雅黑" panose="020B0503020204020204" pitchFamily="34" charset="-122"/>
              </a:rPr>
              <a:t>时的同步精度变化</a:t>
            </a:r>
          </a:p>
        </p:txBody>
      </p:sp>
      <p:sp>
        <p:nvSpPr>
          <p:cNvPr id="19" name="文本框 18">
            <a:extLst>
              <a:ext uri="{FF2B5EF4-FFF2-40B4-BE49-F238E27FC236}">
                <a16:creationId xmlns:a16="http://schemas.microsoft.com/office/drawing/2014/main" id="{1ACBC2D9-26B5-4057-9354-28371AFBA8CC}"/>
              </a:ext>
            </a:extLst>
          </p:cNvPr>
          <p:cNvSpPr txBox="1"/>
          <p:nvPr/>
        </p:nvSpPr>
        <p:spPr>
          <a:xfrm>
            <a:off x="1620730" y="6181610"/>
            <a:ext cx="4587410" cy="570284"/>
          </a:xfrm>
          <a:prstGeom prst="rect">
            <a:avLst/>
          </a:prstGeom>
        </p:spPr>
        <p:txBody>
          <a:bodyPr wrap="square">
            <a:spAutoFit/>
          </a:bodyPr>
          <a:lstStyle>
            <a:defPPr>
              <a:defRPr lang="zh-CN"/>
            </a:defPPr>
            <a:lvl1pPr>
              <a:lnSpc>
                <a:spcPct val="150000"/>
              </a:lnSpc>
              <a:defRPr sz="1100" kern="100">
                <a:latin typeface="微软雅黑" panose="020B0503020204020204" pitchFamily="34" charset="-122"/>
                <a:ea typeface="微软雅黑" panose="020B0503020204020204" pitchFamily="34" charset="-122"/>
              </a:defRPr>
            </a:lvl1pPr>
          </a:lstStyle>
          <a:p>
            <a:r>
              <a:rPr lang="zh-CN" altLang="en-US" dirty="0"/>
              <a:t>频率同步周期：</a:t>
            </a:r>
            <a:r>
              <a:rPr lang="en-US" altLang="zh-CN" dirty="0"/>
              <a:t>=2 X </a:t>
            </a:r>
            <a:r>
              <a:rPr lang="zh-CN" altLang="en-US" dirty="0"/>
              <a:t>时间同步周期</a:t>
            </a:r>
            <a:endParaRPr lang="en-US" altLang="zh-CN" dirty="0"/>
          </a:p>
          <a:p>
            <a:r>
              <a:rPr lang="zh-CN" altLang="en-US" dirty="0"/>
              <a:t>记录周期：</a:t>
            </a:r>
            <a:r>
              <a:rPr lang="en-US" altLang="zh-CN" dirty="0"/>
              <a:t>=</a:t>
            </a:r>
            <a:r>
              <a:rPr lang="zh-CN" altLang="en-US" dirty="0"/>
              <a:t>时间同步周期</a:t>
            </a:r>
          </a:p>
        </p:txBody>
      </p:sp>
    </p:spTree>
    <p:extLst>
      <p:ext uri="{BB962C8B-B14F-4D97-AF65-F5344CB8AC3E}">
        <p14:creationId xmlns:p14="http://schemas.microsoft.com/office/powerpoint/2010/main" val="5269817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8979128-D8C1-425C-8630-21A5DC3596B8}"/>
              </a:ext>
            </a:extLst>
          </p:cNvPr>
          <p:cNvSpPr/>
          <p:nvPr/>
        </p:nvSpPr>
        <p:spPr>
          <a:xfrm>
            <a:off x="581011" y="913504"/>
            <a:ext cx="1261884" cy="415498"/>
          </a:xfrm>
          <a:prstGeom prst="rect">
            <a:avLst/>
          </a:prstGeom>
        </p:spPr>
        <p:txBody>
          <a:bodyPr wrap="none">
            <a:spAutoFit/>
          </a:bodyPr>
          <a:lstStyle/>
          <a:p>
            <a:r>
              <a:rPr lang="zh-CN" altLang="en-US" sz="2100" dirty="0">
                <a:solidFill>
                  <a:schemeClr val="bg1"/>
                </a:solidFill>
              </a:rPr>
              <a:t>研究内容</a:t>
            </a:r>
          </a:p>
        </p:txBody>
      </p:sp>
      <p:sp>
        <p:nvSpPr>
          <p:cNvPr id="4" name="矩形 3">
            <a:extLst>
              <a:ext uri="{FF2B5EF4-FFF2-40B4-BE49-F238E27FC236}">
                <a16:creationId xmlns:a16="http://schemas.microsoft.com/office/drawing/2014/main" id="{6712A447-D8D4-4F33-8711-7D87E7556883}"/>
              </a:ext>
            </a:extLst>
          </p:cNvPr>
          <p:cNvSpPr/>
          <p:nvPr/>
        </p:nvSpPr>
        <p:spPr>
          <a:xfrm>
            <a:off x="249349" y="857654"/>
            <a:ext cx="7601761"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面向</a:t>
            </a:r>
            <a:r>
              <a:rPr lang="en-US" altLang="zh-CN" sz="3200" b="1" dirty="0">
                <a:solidFill>
                  <a:schemeClr val="accent1"/>
                </a:solidFill>
                <a:latin typeface="微软雅黑" panose="020B0503020204020204" pitchFamily="34" charset="-122"/>
                <a:ea typeface="微软雅黑" panose="020B0503020204020204" pitchFamily="34" charset="-122"/>
                <a:cs typeface="+mj-cs"/>
              </a:rPr>
              <a:t>TSN</a:t>
            </a:r>
            <a:r>
              <a:rPr lang="zh-CN" altLang="en-US" sz="3200" b="1" dirty="0">
                <a:solidFill>
                  <a:schemeClr val="accent1"/>
                </a:solidFill>
                <a:latin typeface="微软雅黑" panose="020B0503020204020204" pitchFamily="34" charset="-122"/>
                <a:ea typeface="微软雅黑" panose="020B0503020204020204" pitchFamily="34" charset="-122"/>
                <a:cs typeface="+mj-cs"/>
              </a:rPr>
              <a:t>的层次化时频联合同步方案研究</a:t>
            </a:r>
          </a:p>
        </p:txBody>
      </p:sp>
      <p:pic>
        <p:nvPicPr>
          <p:cNvPr id="11266" name="Picture 2">
            <a:extLst>
              <a:ext uri="{FF2B5EF4-FFF2-40B4-BE49-F238E27FC236}">
                <a16:creationId xmlns:a16="http://schemas.microsoft.com/office/drawing/2014/main" id="{D4823DE4-1066-4085-8846-DE0BCBF232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2" y="2181794"/>
            <a:ext cx="3711299" cy="279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a:extLst>
              <a:ext uri="{FF2B5EF4-FFF2-40B4-BE49-F238E27FC236}">
                <a16:creationId xmlns:a16="http://schemas.microsoft.com/office/drawing/2014/main" id="{3CFB4C72-1BCB-4DBE-B7A9-F15EB443BD6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6911" t="6169" r="8057" b="2068"/>
          <a:stretch>
            <a:fillRect/>
          </a:stretch>
        </p:blipFill>
        <p:spPr bwMode="auto">
          <a:xfrm>
            <a:off x="3911815" y="2331528"/>
            <a:ext cx="5001179" cy="2644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a:extLst>
              <a:ext uri="{FF2B5EF4-FFF2-40B4-BE49-F238E27FC236}">
                <a16:creationId xmlns:a16="http://schemas.microsoft.com/office/drawing/2014/main" id="{E0968310-DCB6-495A-B3CA-661C6049D029}"/>
              </a:ext>
            </a:extLst>
          </p:cNvPr>
          <p:cNvSpPr txBox="1"/>
          <p:nvPr/>
        </p:nvSpPr>
        <p:spPr>
          <a:xfrm>
            <a:off x="302446" y="1859215"/>
            <a:ext cx="3358541" cy="458908"/>
          </a:xfrm>
          <a:prstGeom prst="rect">
            <a:avLst/>
          </a:prstGeom>
        </p:spPr>
        <p:txBody>
          <a:bodyPr wrap="square">
            <a:spAutoFit/>
          </a:bodyPr>
          <a:lstStyle>
            <a:defPPr>
              <a:defRPr lang="zh-CN"/>
            </a:defPPr>
            <a:lvl1pPr>
              <a:lnSpc>
                <a:spcPct val="150000"/>
              </a:lnSpc>
              <a:defRPr kern="100">
                <a:latin typeface="微软雅黑" panose="020B0503020204020204" pitchFamily="34" charset="-122"/>
                <a:ea typeface="微软雅黑" panose="020B0503020204020204" pitchFamily="34" charset="-122"/>
              </a:defRPr>
            </a:lvl1pPr>
          </a:lstStyle>
          <a:p>
            <a:pPr marL="285750" indent="-285750">
              <a:buFont typeface="Wingdings" panose="05000000000000000000" pitchFamily="2" charset="2"/>
              <a:buChar char="l"/>
            </a:pPr>
            <a:r>
              <a:rPr lang="zh-CN" altLang="en-US" b="1" dirty="0">
                <a:solidFill>
                  <a:srgbClr val="C00000"/>
                </a:solidFill>
              </a:rPr>
              <a:t>同步速度</a:t>
            </a:r>
            <a:r>
              <a:rPr lang="zh-CN" altLang="en-US" b="1" dirty="0"/>
              <a:t>测试</a:t>
            </a:r>
          </a:p>
        </p:txBody>
      </p:sp>
      <p:sp>
        <p:nvSpPr>
          <p:cNvPr id="12" name="文本框 11">
            <a:extLst>
              <a:ext uri="{FF2B5EF4-FFF2-40B4-BE49-F238E27FC236}">
                <a16:creationId xmlns:a16="http://schemas.microsoft.com/office/drawing/2014/main" id="{9FF90598-E9A1-485E-9944-61D1D7D2D927}"/>
              </a:ext>
            </a:extLst>
          </p:cNvPr>
          <p:cNvSpPr txBox="1"/>
          <p:nvPr/>
        </p:nvSpPr>
        <p:spPr>
          <a:xfrm>
            <a:off x="4013745" y="1859215"/>
            <a:ext cx="3358541" cy="458908"/>
          </a:xfrm>
          <a:prstGeom prst="rect">
            <a:avLst/>
          </a:prstGeom>
        </p:spPr>
        <p:txBody>
          <a:bodyPr wrap="square">
            <a:spAutoFit/>
          </a:bodyPr>
          <a:lstStyle>
            <a:defPPr>
              <a:defRPr lang="zh-CN"/>
            </a:defPPr>
            <a:lvl1pPr>
              <a:lnSpc>
                <a:spcPct val="150000"/>
              </a:lnSpc>
              <a:defRPr kern="100">
                <a:latin typeface="微软雅黑" panose="020B0503020204020204" pitchFamily="34" charset="-122"/>
                <a:ea typeface="微软雅黑" panose="020B0503020204020204" pitchFamily="34" charset="-122"/>
              </a:defRPr>
            </a:lvl1pPr>
          </a:lstStyle>
          <a:p>
            <a:pPr marL="285750" indent="-285750">
              <a:buFont typeface="Wingdings" panose="05000000000000000000" pitchFamily="2" charset="2"/>
              <a:buChar char="l"/>
            </a:pPr>
            <a:r>
              <a:rPr lang="zh-CN" altLang="en-US" b="1" dirty="0">
                <a:solidFill>
                  <a:srgbClr val="C00000"/>
                </a:solidFill>
              </a:rPr>
              <a:t>同步可靠性</a:t>
            </a:r>
            <a:r>
              <a:rPr lang="zh-CN" altLang="en-US" b="1" dirty="0"/>
              <a:t>测试</a:t>
            </a:r>
          </a:p>
        </p:txBody>
      </p:sp>
      <p:cxnSp>
        <p:nvCxnSpPr>
          <p:cNvPr id="13" name="直接连接符 12">
            <a:extLst>
              <a:ext uri="{FF2B5EF4-FFF2-40B4-BE49-F238E27FC236}">
                <a16:creationId xmlns:a16="http://schemas.microsoft.com/office/drawing/2014/main" id="{D093B9CD-C235-474B-9961-F4140E4E8339}"/>
              </a:ext>
            </a:extLst>
          </p:cNvPr>
          <p:cNvCxnSpPr/>
          <p:nvPr/>
        </p:nvCxnSpPr>
        <p:spPr>
          <a:xfrm>
            <a:off x="19716" y="6150534"/>
            <a:ext cx="910456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D08CA6B3-5367-481F-B478-2F3173FD1B58}"/>
              </a:ext>
            </a:extLst>
          </p:cNvPr>
          <p:cNvSpPr txBox="1"/>
          <p:nvPr/>
        </p:nvSpPr>
        <p:spPr>
          <a:xfrm>
            <a:off x="168043" y="6282086"/>
            <a:ext cx="1097280" cy="369332"/>
          </a:xfrm>
          <a:prstGeom prst="rect">
            <a:avLst/>
          </a:prstGeom>
          <a:noFill/>
        </p:spPr>
        <p:txBody>
          <a:bodyPr wrap="square">
            <a:spAutoFit/>
          </a:bodyPr>
          <a:lstStyle/>
          <a:p>
            <a:pPr algn="ctr"/>
            <a:r>
              <a:rPr lang="zh-CN" altLang="en-US" sz="1800" kern="100" dirty="0">
                <a:latin typeface="微软雅黑" panose="020B0503020204020204" pitchFamily="34" charset="-122"/>
                <a:ea typeface="微软雅黑" panose="020B0503020204020204" pitchFamily="34" charset="-122"/>
              </a:rPr>
              <a:t>参数设置</a:t>
            </a:r>
            <a:endParaRPr lang="zh-CN" altLang="en-US" dirty="0"/>
          </a:p>
        </p:txBody>
      </p:sp>
      <p:sp>
        <p:nvSpPr>
          <p:cNvPr id="15" name="文本框 14">
            <a:extLst>
              <a:ext uri="{FF2B5EF4-FFF2-40B4-BE49-F238E27FC236}">
                <a16:creationId xmlns:a16="http://schemas.microsoft.com/office/drawing/2014/main" id="{9348E9B7-1CEE-4758-8B93-CF5366B18799}"/>
              </a:ext>
            </a:extLst>
          </p:cNvPr>
          <p:cNvSpPr txBox="1"/>
          <p:nvPr/>
        </p:nvSpPr>
        <p:spPr>
          <a:xfrm>
            <a:off x="4307138" y="4930302"/>
            <a:ext cx="4567991" cy="338554"/>
          </a:xfrm>
          <a:prstGeom prst="rect">
            <a:avLst/>
          </a:prstGeom>
          <a:noFill/>
        </p:spPr>
        <p:txBody>
          <a:bodyPr wrap="square">
            <a:spAutoFit/>
          </a:bodyPr>
          <a:lstStyle>
            <a:defPPr>
              <a:defRPr lang="zh-CN"/>
            </a:defPPr>
            <a:lvl1pPr>
              <a:defRPr sz="1600">
                <a:latin typeface="微软雅黑" panose="020B0503020204020204" pitchFamily="34" charset="-122"/>
                <a:ea typeface="微软雅黑" panose="020B0503020204020204" pitchFamily="34" charset="-122"/>
              </a:defRPr>
            </a:lvl1pPr>
          </a:lstStyle>
          <a:p>
            <a:r>
              <a:rPr lang="en-US" altLang="zh-CN" dirty="0"/>
              <a:t>SC</a:t>
            </a:r>
            <a:r>
              <a:rPr lang="zh-CN" altLang="en-US" dirty="0"/>
              <a:t>在时间同步周期为</a:t>
            </a:r>
            <a:r>
              <a:rPr lang="en-US" altLang="zh-CN" dirty="0"/>
              <a:t>2s</a:t>
            </a:r>
            <a:r>
              <a:rPr lang="zh-CN" altLang="en-US" dirty="0"/>
              <a:t>时的时钟同步稳定性对比</a:t>
            </a:r>
          </a:p>
        </p:txBody>
      </p:sp>
      <p:sp>
        <p:nvSpPr>
          <p:cNvPr id="16" name="文本框 15">
            <a:extLst>
              <a:ext uri="{FF2B5EF4-FFF2-40B4-BE49-F238E27FC236}">
                <a16:creationId xmlns:a16="http://schemas.microsoft.com/office/drawing/2014/main" id="{4F42D77C-65D8-42C9-BFA1-AD8846CED336}"/>
              </a:ext>
            </a:extLst>
          </p:cNvPr>
          <p:cNvSpPr txBox="1"/>
          <p:nvPr/>
        </p:nvSpPr>
        <p:spPr>
          <a:xfrm>
            <a:off x="46031" y="4930302"/>
            <a:ext cx="3711299" cy="338554"/>
          </a:xfrm>
          <a:prstGeom prst="rect">
            <a:avLst/>
          </a:prstGeom>
          <a:noFill/>
        </p:spPr>
        <p:txBody>
          <a:bodyPr wrap="square">
            <a:spAutoFit/>
          </a:bodyPr>
          <a:lstStyle>
            <a:defPPr>
              <a:defRPr lang="zh-CN"/>
            </a:defPPr>
            <a:lvl1pPr>
              <a:defRPr>
                <a:latin typeface="微软雅黑" panose="020B0503020204020204" pitchFamily="34" charset="-122"/>
                <a:ea typeface="微软雅黑" panose="020B0503020204020204" pitchFamily="34" charset="-122"/>
              </a:defRPr>
            </a:lvl1pPr>
          </a:lstStyle>
          <a:p>
            <a:r>
              <a:rPr lang="en-US" altLang="zh-CN" sz="1600" dirty="0"/>
              <a:t>SC</a:t>
            </a:r>
            <a:r>
              <a:rPr lang="zh-CN" altLang="en-US" sz="1600" dirty="0"/>
              <a:t>在不同时间同步周期下同步速度对比</a:t>
            </a:r>
          </a:p>
        </p:txBody>
      </p:sp>
      <p:sp>
        <p:nvSpPr>
          <p:cNvPr id="17" name="文本框 16">
            <a:extLst>
              <a:ext uri="{FF2B5EF4-FFF2-40B4-BE49-F238E27FC236}">
                <a16:creationId xmlns:a16="http://schemas.microsoft.com/office/drawing/2014/main" id="{440B780D-9FC9-4BCC-968C-61EEC46BA592}"/>
              </a:ext>
            </a:extLst>
          </p:cNvPr>
          <p:cNvSpPr txBox="1"/>
          <p:nvPr/>
        </p:nvSpPr>
        <p:spPr>
          <a:xfrm>
            <a:off x="302446" y="5530110"/>
            <a:ext cx="8475035" cy="400110"/>
          </a:xfrm>
          <a:prstGeom prst="rect">
            <a:avLst/>
          </a:prstGeom>
          <a:solidFill>
            <a:srgbClr val="004098"/>
          </a:solidFill>
          <a:ln>
            <a:solidFill>
              <a:schemeClr val="tx1"/>
            </a:solidFill>
          </a:ln>
        </p:spPr>
        <p:txBody>
          <a:bodyPr wrap="square">
            <a:spAutoFit/>
          </a:bodyPr>
          <a:lstStyle>
            <a:defPPr>
              <a:defRPr lang="zh-CN"/>
            </a:defPPr>
            <a:lvl1pPr algn="ctr">
              <a:defRPr sz="2000" kern="100">
                <a:solidFill>
                  <a:schemeClr val="bg1"/>
                </a:solidFill>
                <a:latin typeface="微软雅黑" panose="020B0503020204020204" pitchFamily="34" charset="-122"/>
                <a:ea typeface="微软雅黑" panose="020B0503020204020204" pitchFamily="34" charset="-122"/>
                <a:cs typeface="楷体_GB2312"/>
              </a:defRPr>
            </a:lvl1pPr>
          </a:lstStyle>
          <a:p>
            <a:r>
              <a:rPr lang="zh-CN" altLang="en-US" dirty="0"/>
              <a:t>层次化时频联合同步能够提高时钟同步效率，快速识别</a:t>
            </a:r>
            <a:r>
              <a:rPr lang="en-US" altLang="zh-CN" dirty="0"/>
              <a:t>GM</a:t>
            </a:r>
            <a:r>
              <a:rPr lang="zh-CN" altLang="en-US" dirty="0"/>
              <a:t>时钟异常</a:t>
            </a:r>
          </a:p>
        </p:txBody>
      </p:sp>
      <p:sp>
        <p:nvSpPr>
          <p:cNvPr id="18" name="文本框 17">
            <a:extLst>
              <a:ext uri="{FF2B5EF4-FFF2-40B4-BE49-F238E27FC236}">
                <a16:creationId xmlns:a16="http://schemas.microsoft.com/office/drawing/2014/main" id="{103B5EA4-8FA5-4567-B8FC-78DD2275361B}"/>
              </a:ext>
            </a:extLst>
          </p:cNvPr>
          <p:cNvSpPr txBox="1"/>
          <p:nvPr/>
        </p:nvSpPr>
        <p:spPr>
          <a:xfrm>
            <a:off x="1594993" y="6181610"/>
            <a:ext cx="4633644" cy="570284"/>
          </a:xfrm>
          <a:prstGeom prst="rect">
            <a:avLst/>
          </a:prstGeom>
        </p:spPr>
        <p:txBody>
          <a:bodyPr wrap="square">
            <a:spAutoFit/>
          </a:bodyPr>
          <a:lstStyle>
            <a:defPPr>
              <a:defRPr lang="zh-CN"/>
            </a:defPPr>
            <a:lvl1pPr>
              <a:lnSpc>
                <a:spcPct val="150000"/>
              </a:lnSpc>
              <a:defRPr sz="1100" kern="100">
                <a:latin typeface="微软雅黑" panose="020B0503020204020204" pitchFamily="34" charset="-122"/>
                <a:ea typeface="微软雅黑" panose="020B0503020204020204" pitchFamily="34" charset="-122"/>
              </a:defRPr>
            </a:lvl1pPr>
          </a:lstStyle>
          <a:p>
            <a:r>
              <a:rPr lang="zh-CN" altLang="en-US" dirty="0"/>
              <a:t>同步速度测试时时间同步周期：</a:t>
            </a:r>
            <a:r>
              <a:rPr lang="en-US" altLang="zh-CN" dirty="0"/>
              <a:t>1s</a:t>
            </a:r>
          </a:p>
          <a:p>
            <a:r>
              <a:rPr lang="zh-CN" altLang="en-US" dirty="0"/>
              <a:t>频率同步周期：</a:t>
            </a:r>
            <a:r>
              <a:rPr lang="en-US" altLang="zh-CN" dirty="0"/>
              <a:t>=2 X </a:t>
            </a:r>
            <a:r>
              <a:rPr lang="zh-CN" altLang="en-US" dirty="0"/>
              <a:t>时间同步周期</a:t>
            </a:r>
          </a:p>
        </p:txBody>
      </p:sp>
      <p:sp>
        <p:nvSpPr>
          <p:cNvPr id="19" name="文本框 18">
            <a:extLst>
              <a:ext uri="{FF2B5EF4-FFF2-40B4-BE49-F238E27FC236}">
                <a16:creationId xmlns:a16="http://schemas.microsoft.com/office/drawing/2014/main" id="{0E6A5AF9-391E-4CDA-A043-CE0424AD8DE4}"/>
              </a:ext>
            </a:extLst>
          </p:cNvPr>
          <p:cNvSpPr txBox="1"/>
          <p:nvPr/>
        </p:nvSpPr>
        <p:spPr>
          <a:xfrm>
            <a:off x="4241485" y="6181610"/>
            <a:ext cx="4633644" cy="316369"/>
          </a:xfrm>
          <a:prstGeom prst="rect">
            <a:avLst/>
          </a:prstGeom>
        </p:spPr>
        <p:txBody>
          <a:bodyPr wrap="square">
            <a:spAutoFit/>
          </a:bodyPr>
          <a:lstStyle>
            <a:defPPr>
              <a:defRPr lang="zh-CN"/>
            </a:defPPr>
            <a:lvl1pPr>
              <a:lnSpc>
                <a:spcPct val="150000"/>
              </a:lnSpc>
              <a:defRPr sz="1100" kern="100">
                <a:latin typeface="微软雅黑" panose="020B0503020204020204" pitchFamily="34" charset="-122"/>
                <a:ea typeface="微软雅黑" panose="020B0503020204020204" pitchFamily="34" charset="-122"/>
              </a:defRPr>
            </a:lvl1pPr>
          </a:lstStyle>
          <a:p>
            <a:r>
              <a:rPr lang="zh-CN" altLang="en-US" dirty="0"/>
              <a:t>记录周期：</a:t>
            </a:r>
            <a:r>
              <a:rPr lang="en-US" altLang="zh-CN" dirty="0"/>
              <a:t>=</a:t>
            </a:r>
            <a:r>
              <a:rPr lang="zh-CN" altLang="en-US" dirty="0"/>
              <a:t>时间同步周期</a:t>
            </a:r>
            <a:endParaRPr lang="en-US" altLang="zh-CN" dirty="0"/>
          </a:p>
        </p:txBody>
      </p:sp>
    </p:spTree>
    <p:extLst>
      <p:ext uri="{BB962C8B-B14F-4D97-AF65-F5344CB8AC3E}">
        <p14:creationId xmlns:p14="http://schemas.microsoft.com/office/powerpoint/2010/main" val="41311379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602910D5-A70D-4C18-A17E-D0A764AC33A9}"/>
              </a:ext>
            </a:extLst>
          </p:cNvPr>
          <p:cNvGrpSpPr/>
          <p:nvPr/>
        </p:nvGrpSpPr>
        <p:grpSpPr>
          <a:xfrm>
            <a:off x="1014877" y="2073304"/>
            <a:ext cx="7330455" cy="4140484"/>
            <a:chOff x="1197725" y="1933345"/>
            <a:chExt cx="7330455" cy="4140484"/>
          </a:xfrm>
        </p:grpSpPr>
        <p:grpSp>
          <p:nvGrpSpPr>
            <p:cNvPr id="28" name="组合 27">
              <a:extLst>
                <a:ext uri="{FF2B5EF4-FFF2-40B4-BE49-F238E27FC236}">
                  <a16:creationId xmlns:a16="http://schemas.microsoft.com/office/drawing/2014/main" id="{DBF0670F-0412-40B8-8734-5ADBC3915A7C}"/>
                </a:ext>
              </a:extLst>
            </p:cNvPr>
            <p:cNvGrpSpPr/>
            <p:nvPr/>
          </p:nvGrpSpPr>
          <p:grpSpPr>
            <a:xfrm>
              <a:off x="1197725" y="1962161"/>
              <a:ext cx="843427" cy="443226"/>
              <a:chOff x="666810" y="2586037"/>
              <a:chExt cx="468000" cy="245937"/>
            </a:xfrm>
          </p:grpSpPr>
          <p:sp>
            <p:nvSpPr>
              <p:cNvPr id="51" name="Freeform 10">
                <a:extLst>
                  <a:ext uri="{FF2B5EF4-FFF2-40B4-BE49-F238E27FC236}">
                    <a16:creationId xmlns:a16="http://schemas.microsoft.com/office/drawing/2014/main" id="{9D5D9B11-5412-4EE0-B77F-62A5BE9B2EC3}"/>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id="{BA656CF6-472D-4433-B4A6-D0FA50C95729}"/>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29" name="文本框 28">
              <a:extLst>
                <a:ext uri="{FF2B5EF4-FFF2-40B4-BE49-F238E27FC236}">
                  <a16:creationId xmlns:a16="http://schemas.microsoft.com/office/drawing/2014/main" id="{007F3C7A-12AC-42D0-A04E-9C3E4A49C710}"/>
                </a:ext>
              </a:extLst>
            </p:cNvPr>
            <p:cNvSpPr txBox="1"/>
            <p:nvPr/>
          </p:nvSpPr>
          <p:spPr>
            <a:xfrm>
              <a:off x="2271263" y="1933345"/>
              <a:ext cx="6256916"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研究背景与意义</a:t>
              </a:r>
            </a:p>
          </p:txBody>
        </p:sp>
        <p:grpSp>
          <p:nvGrpSpPr>
            <p:cNvPr id="30" name="组合 29">
              <a:extLst>
                <a:ext uri="{FF2B5EF4-FFF2-40B4-BE49-F238E27FC236}">
                  <a16:creationId xmlns:a16="http://schemas.microsoft.com/office/drawing/2014/main" id="{3D6D5019-44B9-4591-BB1A-4F8AE4C2430C}"/>
                </a:ext>
              </a:extLst>
            </p:cNvPr>
            <p:cNvGrpSpPr/>
            <p:nvPr/>
          </p:nvGrpSpPr>
          <p:grpSpPr>
            <a:xfrm>
              <a:off x="1197725" y="2882134"/>
              <a:ext cx="843427" cy="443226"/>
              <a:chOff x="666810" y="2586037"/>
              <a:chExt cx="468000" cy="245937"/>
            </a:xfrm>
          </p:grpSpPr>
          <p:sp>
            <p:nvSpPr>
              <p:cNvPr id="49" name="Freeform 10">
                <a:extLst>
                  <a:ext uri="{FF2B5EF4-FFF2-40B4-BE49-F238E27FC236}">
                    <a16:creationId xmlns:a16="http://schemas.microsoft.com/office/drawing/2014/main" id="{D4EE0B31-84D8-44A0-9C66-036FBF674263}"/>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50" name="文本框 49">
                <a:extLst>
                  <a:ext uri="{FF2B5EF4-FFF2-40B4-BE49-F238E27FC236}">
                    <a16:creationId xmlns:a16="http://schemas.microsoft.com/office/drawing/2014/main" id="{C17047A2-C2C6-4825-9BBC-F3EE64D809E7}"/>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1" name="直接连接符 30">
              <a:extLst>
                <a:ext uri="{FF2B5EF4-FFF2-40B4-BE49-F238E27FC236}">
                  <a16:creationId xmlns:a16="http://schemas.microsoft.com/office/drawing/2014/main" id="{FABAAE22-DFE2-4B46-94D4-4687864CC0E0}"/>
                </a:ext>
              </a:extLst>
            </p:cNvPr>
            <p:cNvCxnSpPr>
              <a:cxnSpLocks/>
            </p:cNvCxnSpPr>
            <p:nvPr/>
          </p:nvCxnSpPr>
          <p:spPr>
            <a:xfrm>
              <a:off x="1890223" y="3289799"/>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3BB1D891-1B77-45B1-9A71-7F1A99A5E3E0}"/>
                </a:ext>
              </a:extLst>
            </p:cNvPr>
            <p:cNvSpPr txBox="1"/>
            <p:nvPr/>
          </p:nvSpPr>
          <p:spPr>
            <a:xfrm>
              <a:off x="2271263" y="2853318"/>
              <a:ext cx="6256916"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复杂场景下含传输时延补偿的时钟建模研究</a:t>
              </a:r>
            </a:p>
          </p:txBody>
        </p:sp>
        <p:grpSp>
          <p:nvGrpSpPr>
            <p:cNvPr id="33" name="组合 32">
              <a:extLst>
                <a:ext uri="{FF2B5EF4-FFF2-40B4-BE49-F238E27FC236}">
                  <a16:creationId xmlns:a16="http://schemas.microsoft.com/office/drawing/2014/main" id="{5877102D-9B8D-4D83-A35A-41C04F100B93}"/>
                </a:ext>
              </a:extLst>
            </p:cNvPr>
            <p:cNvGrpSpPr/>
            <p:nvPr/>
          </p:nvGrpSpPr>
          <p:grpSpPr>
            <a:xfrm>
              <a:off x="1197725" y="3802107"/>
              <a:ext cx="843427" cy="443226"/>
              <a:chOff x="666810" y="2586037"/>
              <a:chExt cx="468000" cy="245937"/>
            </a:xfrm>
          </p:grpSpPr>
          <p:sp>
            <p:nvSpPr>
              <p:cNvPr id="47" name="Freeform 10">
                <a:extLst>
                  <a:ext uri="{FF2B5EF4-FFF2-40B4-BE49-F238E27FC236}">
                    <a16:creationId xmlns:a16="http://schemas.microsoft.com/office/drawing/2014/main" id="{1959A5FE-DA3E-471C-9E60-E0627A85F95F}"/>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48" name="文本框 47">
                <a:extLst>
                  <a:ext uri="{FF2B5EF4-FFF2-40B4-BE49-F238E27FC236}">
                    <a16:creationId xmlns:a16="http://schemas.microsoft.com/office/drawing/2014/main" id="{3D2F95EF-80E3-4D57-A802-7331AD4B9010}"/>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34" name="文本框 33">
              <a:extLst>
                <a:ext uri="{FF2B5EF4-FFF2-40B4-BE49-F238E27FC236}">
                  <a16:creationId xmlns:a16="http://schemas.microsoft.com/office/drawing/2014/main" id="{59D14658-E6C3-4275-9766-C98F617FC4A7}"/>
                </a:ext>
              </a:extLst>
            </p:cNvPr>
            <p:cNvSpPr txBox="1"/>
            <p:nvPr/>
          </p:nvSpPr>
          <p:spPr>
            <a:xfrm>
              <a:off x="2271262" y="3773291"/>
              <a:ext cx="6256917"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面向</a:t>
              </a:r>
              <a:r>
                <a:rPr lang="en-US" altLang="zh-CN" sz="2400" b="1" dirty="0">
                  <a:solidFill>
                    <a:schemeClr val="bg1">
                      <a:lumMod val="85000"/>
                    </a:schemeClr>
                  </a:solidFill>
                  <a:latin typeface="微软雅黑" panose="020B0503020204020204" pitchFamily="34" charset="-122"/>
                  <a:ea typeface="微软雅黑" panose="020B0503020204020204" pitchFamily="34" charset="-122"/>
                </a:rPr>
                <a:t>TSN</a:t>
              </a:r>
              <a:r>
                <a:rPr lang="zh-CN" altLang="en-US" sz="2400" b="1" dirty="0">
                  <a:solidFill>
                    <a:schemeClr val="bg1">
                      <a:lumMod val="85000"/>
                    </a:schemeClr>
                  </a:solidFill>
                  <a:latin typeface="微软雅黑" panose="020B0503020204020204" pitchFamily="34" charset="-122"/>
                  <a:ea typeface="微软雅黑" panose="020B0503020204020204" pitchFamily="34" charset="-122"/>
                </a:rPr>
                <a:t>的层次化时频联合同步方案研究</a:t>
              </a:r>
            </a:p>
          </p:txBody>
        </p:sp>
        <p:grpSp>
          <p:nvGrpSpPr>
            <p:cNvPr id="35" name="组合 34">
              <a:extLst>
                <a:ext uri="{FF2B5EF4-FFF2-40B4-BE49-F238E27FC236}">
                  <a16:creationId xmlns:a16="http://schemas.microsoft.com/office/drawing/2014/main" id="{224D34DC-421F-4E21-B978-F3B9D5F79802}"/>
                </a:ext>
              </a:extLst>
            </p:cNvPr>
            <p:cNvGrpSpPr/>
            <p:nvPr/>
          </p:nvGrpSpPr>
          <p:grpSpPr>
            <a:xfrm>
              <a:off x="1197725" y="4722080"/>
              <a:ext cx="843427" cy="443226"/>
              <a:chOff x="666810" y="2586037"/>
              <a:chExt cx="468000" cy="245937"/>
            </a:xfrm>
          </p:grpSpPr>
          <p:sp>
            <p:nvSpPr>
              <p:cNvPr id="45" name="Freeform 10">
                <a:extLst>
                  <a:ext uri="{FF2B5EF4-FFF2-40B4-BE49-F238E27FC236}">
                    <a16:creationId xmlns:a16="http://schemas.microsoft.com/office/drawing/2014/main" id="{C8AB8E8F-D1BE-461B-8C36-1910DF86F16D}"/>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2C63249A-0BCC-4C81-943A-EB90F0CEEA12}"/>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36" name="文本框 35">
              <a:extLst>
                <a:ext uri="{FF2B5EF4-FFF2-40B4-BE49-F238E27FC236}">
                  <a16:creationId xmlns:a16="http://schemas.microsoft.com/office/drawing/2014/main" id="{37070499-6F83-476E-9E15-7A4E4C6FAD13}"/>
                </a:ext>
              </a:extLst>
            </p:cNvPr>
            <p:cNvSpPr txBox="1"/>
            <p:nvPr/>
          </p:nvSpPr>
          <p:spPr>
            <a:xfrm>
              <a:off x="2271262" y="4693264"/>
              <a:ext cx="6256917"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面向</a:t>
              </a:r>
              <a:r>
                <a:rPr lang="en-US" altLang="zh-CN" sz="2400" b="1" dirty="0">
                  <a:latin typeface="微软雅黑" panose="020B0503020204020204" pitchFamily="34" charset="-122"/>
                  <a:ea typeface="微软雅黑" panose="020B0503020204020204" pitchFamily="34" charset="-122"/>
                </a:rPr>
                <a:t>TSN</a:t>
              </a:r>
              <a:r>
                <a:rPr lang="zh-CN" altLang="en-US" sz="2400" b="1" dirty="0">
                  <a:latin typeface="微软雅黑" panose="020B0503020204020204" pitchFamily="34" charset="-122"/>
                  <a:ea typeface="微软雅黑" panose="020B0503020204020204" pitchFamily="34" charset="-122"/>
                </a:rPr>
                <a:t>的同步性能测试系统及方法研究</a:t>
              </a:r>
            </a:p>
          </p:txBody>
        </p:sp>
        <p:grpSp>
          <p:nvGrpSpPr>
            <p:cNvPr id="37" name="组合 36">
              <a:extLst>
                <a:ext uri="{FF2B5EF4-FFF2-40B4-BE49-F238E27FC236}">
                  <a16:creationId xmlns:a16="http://schemas.microsoft.com/office/drawing/2014/main" id="{BEBEC36B-4A9B-4EFE-B4B0-ED85A65DABCE}"/>
                </a:ext>
              </a:extLst>
            </p:cNvPr>
            <p:cNvGrpSpPr/>
            <p:nvPr/>
          </p:nvGrpSpPr>
          <p:grpSpPr>
            <a:xfrm>
              <a:off x="1197725" y="5630603"/>
              <a:ext cx="843427" cy="443226"/>
              <a:chOff x="666810" y="2586037"/>
              <a:chExt cx="468000" cy="245937"/>
            </a:xfrm>
          </p:grpSpPr>
          <p:sp>
            <p:nvSpPr>
              <p:cNvPr id="43" name="Freeform 10">
                <a:extLst>
                  <a:ext uri="{FF2B5EF4-FFF2-40B4-BE49-F238E27FC236}">
                    <a16:creationId xmlns:a16="http://schemas.microsoft.com/office/drawing/2014/main" id="{55A5315B-AA1C-4CA0-B51F-C466562A5FE8}"/>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A0309F90-1586-4599-89E9-163065A0F6C4}"/>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38" name="文本框 37">
              <a:extLst>
                <a:ext uri="{FF2B5EF4-FFF2-40B4-BE49-F238E27FC236}">
                  <a16:creationId xmlns:a16="http://schemas.microsoft.com/office/drawing/2014/main" id="{96BEB5C8-06CD-4626-B852-44628D710C8F}"/>
                </a:ext>
              </a:extLst>
            </p:cNvPr>
            <p:cNvSpPr txBox="1"/>
            <p:nvPr/>
          </p:nvSpPr>
          <p:spPr>
            <a:xfrm>
              <a:off x="2271263" y="5601787"/>
              <a:ext cx="6256916"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总结与展望</a:t>
              </a:r>
            </a:p>
          </p:txBody>
        </p:sp>
        <p:cxnSp>
          <p:nvCxnSpPr>
            <p:cNvPr id="39" name="直接连接符 38">
              <a:extLst>
                <a:ext uri="{FF2B5EF4-FFF2-40B4-BE49-F238E27FC236}">
                  <a16:creationId xmlns:a16="http://schemas.microsoft.com/office/drawing/2014/main" id="{2C140DF6-3A9E-4FA5-B28C-0BDFB260C661}"/>
                </a:ext>
              </a:extLst>
            </p:cNvPr>
            <p:cNvCxnSpPr>
              <a:cxnSpLocks/>
            </p:cNvCxnSpPr>
            <p:nvPr/>
          </p:nvCxnSpPr>
          <p:spPr>
            <a:xfrm>
              <a:off x="1890223" y="2369826"/>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5DFC2F21-487D-43F0-BCCB-54B45E27AC84}"/>
                </a:ext>
              </a:extLst>
            </p:cNvPr>
            <p:cNvCxnSpPr>
              <a:cxnSpLocks/>
            </p:cNvCxnSpPr>
            <p:nvPr/>
          </p:nvCxnSpPr>
          <p:spPr>
            <a:xfrm>
              <a:off x="1890223" y="4209772"/>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816B8AAD-376C-4FC8-8C2D-5DEA8E4970DD}"/>
                </a:ext>
              </a:extLst>
            </p:cNvPr>
            <p:cNvCxnSpPr>
              <a:cxnSpLocks/>
            </p:cNvCxnSpPr>
            <p:nvPr/>
          </p:nvCxnSpPr>
          <p:spPr>
            <a:xfrm>
              <a:off x="1890223" y="5129745"/>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FAF7183C-418B-4345-AF71-3D113D69284F}"/>
                </a:ext>
              </a:extLst>
            </p:cNvPr>
            <p:cNvCxnSpPr>
              <a:cxnSpLocks/>
            </p:cNvCxnSpPr>
            <p:nvPr/>
          </p:nvCxnSpPr>
          <p:spPr>
            <a:xfrm>
              <a:off x="1890223" y="6030906"/>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3" name="矩形 52">
            <a:extLst>
              <a:ext uri="{FF2B5EF4-FFF2-40B4-BE49-F238E27FC236}">
                <a16:creationId xmlns:a16="http://schemas.microsoft.com/office/drawing/2014/main" id="{F0F13B0A-61E4-46B5-9E81-669C2527B2F0}"/>
              </a:ext>
            </a:extLst>
          </p:cNvPr>
          <p:cNvSpPr/>
          <p:nvPr/>
        </p:nvSpPr>
        <p:spPr>
          <a:xfrm>
            <a:off x="249349" y="857654"/>
            <a:ext cx="2983317"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目录 </a:t>
            </a:r>
            <a:r>
              <a:rPr lang="en-US" altLang="zh-CN" sz="3200" b="1" dirty="0">
                <a:solidFill>
                  <a:schemeClr val="accent1"/>
                </a:solidFill>
                <a:latin typeface="微软雅黑" panose="020B0503020204020204" pitchFamily="34" charset="-122"/>
                <a:ea typeface="微软雅黑" panose="020B0503020204020204" pitchFamily="34" charset="-122"/>
                <a:cs typeface="+mj-cs"/>
              </a:rPr>
              <a:t>Contents</a:t>
            </a:r>
            <a:endParaRPr lang="zh-CN" altLang="en-US" sz="3200" b="1" dirty="0">
              <a:solidFill>
                <a:schemeClr val="accent1"/>
              </a:solidFill>
              <a:latin typeface="微软雅黑" panose="020B0503020204020204" pitchFamily="34" charset="-122"/>
              <a:ea typeface="微软雅黑" panose="020B0503020204020204" pitchFamily="34" charset="-122"/>
              <a:cs typeface="+mj-cs"/>
            </a:endParaRPr>
          </a:p>
        </p:txBody>
      </p:sp>
    </p:spTree>
    <p:extLst>
      <p:ext uri="{BB962C8B-B14F-4D97-AF65-F5344CB8AC3E}">
        <p14:creationId xmlns:p14="http://schemas.microsoft.com/office/powerpoint/2010/main" val="3178608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982B2616-2B9D-493E-954A-472E141B0202}"/>
              </a:ext>
            </a:extLst>
          </p:cNvPr>
          <p:cNvSpPr/>
          <p:nvPr/>
        </p:nvSpPr>
        <p:spPr>
          <a:xfrm>
            <a:off x="249349" y="857654"/>
            <a:ext cx="7601761"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面向</a:t>
            </a:r>
            <a:r>
              <a:rPr lang="en-US" altLang="zh-CN" sz="3200" b="1" dirty="0">
                <a:solidFill>
                  <a:schemeClr val="accent1"/>
                </a:solidFill>
                <a:latin typeface="微软雅黑" panose="020B0503020204020204" pitchFamily="34" charset="-122"/>
                <a:ea typeface="微软雅黑" panose="020B0503020204020204" pitchFamily="34" charset="-122"/>
                <a:cs typeface="+mj-cs"/>
              </a:rPr>
              <a:t>TSN</a:t>
            </a:r>
            <a:r>
              <a:rPr lang="zh-CN" altLang="en-US" sz="3200" b="1" dirty="0">
                <a:solidFill>
                  <a:schemeClr val="accent1"/>
                </a:solidFill>
                <a:latin typeface="微软雅黑" panose="020B0503020204020204" pitchFamily="34" charset="-122"/>
                <a:ea typeface="微软雅黑" panose="020B0503020204020204" pitchFamily="34" charset="-122"/>
                <a:cs typeface="+mj-cs"/>
              </a:rPr>
              <a:t>的同步性能测试系统及方法研究</a:t>
            </a:r>
          </a:p>
        </p:txBody>
      </p:sp>
      <p:sp>
        <p:nvSpPr>
          <p:cNvPr id="10" name="文本框 9">
            <a:extLst>
              <a:ext uri="{FF2B5EF4-FFF2-40B4-BE49-F238E27FC236}">
                <a16:creationId xmlns:a16="http://schemas.microsoft.com/office/drawing/2014/main" id="{C99B9A7C-3F0A-449F-8D97-6CFE07C08E75}"/>
              </a:ext>
            </a:extLst>
          </p:cNvPr>
          <p:cNvSpPr txBox="1"/>
          <p:nvPr/>
        </p:nvSpPr>
        <p:spPr>
          <a:xfrm>
            <a:off x="5935402" y="2472646"/>
            <a:ext cx="2910215" cy="3075009"/>
          </a:xfrm>
          <a:prstGeom prst="rect">
            <a:avLst/>
          </a:prstGeom>
          <a:noFill/>
        </p:spPr>
        <p:txBody>
          <a:bodyPr wrap="square" rtlCol="0" anchor="t">
            <a:spAutoFit/>
          </a:bodyPr>
          <a:lstStyle/>
          <a:p>
            <a:pPr marL="0" indent="0" algn="ctr" eaLnBrk="1" hangingPunct="1">
              <a:lnSpc>
                <a:spcPct val="150000"/>
              </a:lnSpc>
              <a:spcAft>
                <a:spcPts val="100"/>
              </a:spcAft>
              <a:buClrTx/>
              <a:buSzTx/>
              <a:buFont typeface="Arial" panose="020B0604020202020204" pitchFamily="34" charset="0"/>
              <a:buNone/>
            </a:pPr>
            <a:r>
              <a:rPr lang="zh-CN" altLang="en-US" sz="2000" b="1" dirty="0">
                <a:latin typeface="微软雅黑" panose="020B0503020204020204" pitchFamily="34" charset="-122"/>
                <a:ea typeface="微软雅黑" panose="020B0503020204020204" pitchFamily="34" charset="-122"/>
                <a:sym typeface="+mn-ea"/>
              </a:rPr>
              <a:t>硬件功能</a:t>
            </a:r>
          </a:p>
          <a:p>
            <a:pPr marL="285750" indent="-285750" algn="l" eaLnBrk="1" hangingPunct="1">
              <a:lnSpc>
                <a:spcPct val="150000"/>
              </a:lnSpc>
              <a:spcAft>
                <a:spcPts val="100"/>
              </a:spcAft>
              <a:buClrTx/>
              <a:buSzTx/>
              <a:buFont typeface="Wingdings" panose="05000000000000000000" pitchFamily="2" charset="2"/>
              <a:buChar char="p"/>
            </a:pPr>
            <a:r>
              <a:rPr lang="en-US" altLang="zh-CN" dirty="0">
                <a:latin typeface="微软雅黑" panose="020B0503020204020204" pitchFamily="34" charset="-122"/>
                <a:ea typeface="微软雅黑" panose="020B0503020204020204" pitchFamily="34" charset="-122"/>
                <a:sym typeface="+mn-ea"/>
              </a:rPr>
              <a:t>Zynq 7000</a:t>
            </a:r>
            <a:r>
              <a:rPr lang="zh-CN" altLang="en-US" dirty="0">
                <a:latin typeface="微软雅黑" panose="020B0503020204020204" pitchFamily="34" charset="-122"/>
                <a:ea typeface="微软雅黑" panose="020B0503020204020204" pitchFamily="34" charset="-122"/>
                <a:sym typeface="+mn-ea"/>
              </a:rPr>
              <a:t>系列芯片</a:t>
            </a:r>
            <a:endParaRPr lang="en-US" altLang="zh-CN" dirty="0">
              <a:latin typeface="微软雅黑" panose="020B0503020204020204" pitchFamily="34" charset="-122"/>
              <a:ea typeface="微软雅黑" panose="020B0503020204020204" pitchFamily="34" charset="-122"/>
              <a:sym typeface="+mn-ea"/>
            </a:endParaRPr>
          </a:p>
          <a:p>
            <a:pPr marL="285750" indent="-285750" algn="l" eaLnBrk="1" hangingPunct="1">
              <a:lnSpc>
                <a:spcPct val="150000"/>
              </a:lnSpc>
              <a:spcAft>
                <a:spcPts val="100"/>
              </a:spcAft>
              <a:buClrTx/>
              <a:buSzTx/>
              <a:buFont typeface="Wingdings" panose="05000000000000000000" pitchFamily="2" charset="2"/>
              <a:buChar char="p"/>
            </a:pPr>
            <a:r>
              <a:rPr lang="en-US" altLang="zh-CN" dirty="0">
                <a:latin typeface="微软雅黑" panose="020B0503020204020204" pitchFamily="34" charset="-122"/>
                <a:ea typeface="微软雅黑" panose="020B0503020204020204" pitchFamily="34" charset="-122"/>
                <a:sym typeface="+mn-ea"/>
              </a:rPr>
              <a:t>ARM</a:t>
            </a:r>
            <a:r>
              <a:rPr lang="zh-CN" altLang="en-US" dirty="0">
                <a:latin typeface="微软雅黑" panose="020B0503020204020204" pitchFamily="34" charset="-122"/>
                <a:ea typeface="微软雅黑" panose="020B0503020204020204" pitchFamily="34" charset="-122"/>
                <a:sym typeface="+mn-ea"/>
              </a:rPr>
              <a:t>处理器搭载</a:t>
            </a:r>
            <a:r>
              <a:rPr lang="en-US" altLang="zh-CN" dirty="0">
                <a:latin typeface="微软雅黑" panose="020B0503020204020204" pitchFamily="34" charset="-122"/>
                <a:ea typeface="微软雅黑" panose="020B0503020204020204" pitchFamily="34" charset="-122"/>
                <a:sym typeface="+mn-ea"/>
              </a:rPr>
              <a:t>Linux</a:t>
            </a:r>
          </a:p>
          <a:p>
            <a:pPr marL="285750" indent="-285750" algn="l" eaLnBrk="1" hangingPunct="1">
              <a:lnSpc>
                <a:spcPct val="150000"/>
              </a:lnSpc>
              <a:spcAft>
                <a:spcPts val="100"/>
              </a:spcAft>
              <a:buClrTx/>
              <a:buSzTx/>
              <a:buFont typeface="Wingdings" panose="05000000000000000000" pitchFamily="2" charset="2"/>
              <a:buChar char="p"/>
            </a:pPr>
            <a:r>
              <a:rPr lang="en-US" altLang="zh-CN" dirty="0">
                <a:latin typeface="微软雅黑" panose="020B0503020204020204" pitchFamily="34" charset="-122"/>
                <a:ea typeface="微软雅黑" panose="020B0503020204020204" pitchFamily="34" charset="-122"/>
                <a:sym typeface="+mn-ea"/>
              </a:rPr>
              <a:t>FPGA</a:t>
            </a:r>
            <a:r>
              <a:rPr lang="zh-CN" altLang="en-US" dirty="0">
                <a:latin typeface="微软雅黑" panose="020B0503020204020204" pitchFamily="34" charset="-122"/>
                <a:ea typeface="微软雅黑" panose="020B0503020204020204" pitchFamily="34" charset="-122"/>
                <a:sym typeface="+mn-ea"/>
              </a:rPr>
              <a:t>设计4路TSN接口</a:t>
            </a:r>
            <a:endParaRPr lang="en-US" altLang="zh-CN" dirty="0">
              <a:latin typeface="微软雅黑" panose="020B0503020204020204" pitchFamily="34" charset="-122"/>
              <a:ea typeface="微软雅黑" panose="020B0503020204020204" pitchFamily="34" charset="-122"/>
              <a:sym typeface="+mn-ea"/>
            </a:endParaRPr>
          </a:p>
          <a:p>
            <a:pPr marL="285750" indent="-285750">
              <a:lnSpc>
                <a:spcPct val="150000"/>
              </a:lnSpc>
              <a:spcAft>
                <a:spcPts val="100"/>
              </a:spcAft>
              <a:buFont typeface="Wingdings" panose="05000000000000000000" pitchFamily="2" charset="2"/>
              <a:buChar char="p"/>
            </a:pPr>
            <a:r>
              <a:rPr lang="en-US" altLang="zh-CN" dirty="0">
                <a:latin typeface="微软雅黑" panose="020B0503020204020204" pitchFamily="34" charset="-122"/>
                <a:ea typeface="微软雅黑" panose="020B0503020204020204" pitchFamily="34" charset="-122"/>
              </a:rPr>
              <a:t>DP83869 </a:t>
            </a:r>
            <a:r>
              <a:rPr lang="zh-CN" altLang="en-US" dirty="0">
                <a:latin typeface="微软雅黑" panose="020B0503020204020204" pitchFamily="34" charset="-122"/>
                <a:ea typeface="微软雅黑" panose="020B0503020204020204" pitchFamily="34" charset="-122"/>
              </a:rPr>
              <a:t>物理层芯片</a:t>
            </a:r>
            <a:endParaRPr lang="zh-CN" altLang="en-US" dirty="0">
              <a:latin typeface="微软雅黑" panose="020B0503020204020204" pitchFamily="34" charset="-122"/>
              <a:ea typeface="微软雅黑" panose="020B0503020204020204" pitchFamily="34" charset="-122"/>
              <a:sym typeface="+mn-ea"/>
            </a:endParaRPr>
          </a:p>
          <a:p>
            <a:pPr marL="285750" indent="-285750" algn="l" eaLnBrk="1" hangingPunct="1">
              <a:lnSpc>
                <a:spcPct val="150000"/>
              </a:lnSpc>
              <a:spcAft>
                <a:spcPts val="100"/>
              </a:spcAft>
              <a:buClrTx/>
              <a:buSzTx/>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协处理器（低配和高配）</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spcAft>
                <a:spcPts val="100"/>
              </a:spcAft>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有线与无线协议网关</a:t>
            </a:r>
            <a:endParaRPr lang="en-US" altLang="zh-CN"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8A54055E-DFD0-490E-8FEF-C4DE147753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537005" y="2472646"/>
            <a:ext cx="4703599" cy="3527700"/>
          </a:xfrm>
          <a:prstGeom prst="rect">
            <a:avLst/>
          </a:prstGeom>
        </p:spPr>
      </p:pic>
      <p:sp>
        <p:nvSpPr>
          <p:cNvPr id="7" name="文本框 6">
            <a:extLst>
              <a:ext uri="{FF2B5EF4-FFF2-40B4-BE49-F238E27FC236}">
                <a16:creationId xmlns:a16="http://schemas.microsoft.com/office/drawing/2014/main" id="{52FC7D1A-2485-4711-8389-62F8A9B9CDE9}"/>
              </a:ext>
            </a:extLst>
          </p:cNvPr>
          <p:cNvSpPr txBox="1"/>
          <p:nvPr/>
        </p:nvSpPr>
        <p:spPr>
          <a:xfrm>
            <a:off x="302446" y="1859215"/>
            <a:ext cx="3358541" cy="499624"/>
          </a:xfrm>
          <a:prstGeom prst="rect">
            <a:avLst/>
          </a:prstGeom>
        </p:spPr>
        <p:txBody>
          <a:bodyPr wrap="square">
            <a:spAutoFit/>
          </a:bodyPr>
          <a:lstStyle>
            <a:defPPr>
              <a:defRPr lang="zh-CN"/>
            </a:defPPr>
            <a:lvl1pPr>
              <a:lnSpc>
                <a:spcPct val="150000"/>
              </a:lnSpc>
              <a:defRPr kern="100">
                <a:latin typeface="微软雅黑" panose="020B0503020204020204" pitchFamily="34" charset="-122"/>
                <a:ea typeface="微软雅黑" panose="020B0503020204020204" pitchFamily="34" charset="-122"/>
              </a:defRPr>
            </a:lvl1pPr>
          </a:lstStyle>
          <a:p>
            <a:pPr marL="285750" indent="-285750">
              <a:buFont typeface="Wingdings" panose="05000000000000000000" pitchFamily="2" charset="2"/>
              <a:buChar char="l"/>
            </a:pPr>
            <a:r>
              <a:rPr lang="en-US" altLang="zh-CN" sz="2000" b="1" dirty="0"/>
              <a:t>TSN</a:t>
            </a:r>
            <a:r>
              <a:rPr lang="zh-CN" altLang="en-US" sz="2000" b="1" dirty="0"/>
              <a:t>测试系统</a:t>
            </a:r>
            <a:r>
              <a:rPr lang="zh-CN" altLang="en-US" sz="2000" b="1" dirty="0">
                <a:solidFill>
                  <a:srgbClr val="C00000"/>
                </a:solidFill>
              </a:rPr>
              <a:t>硬件设计</a:t>
            </a:r>
            <a:endParaRPr lang="en-US" altLang="zh-CN" sz="2000" b="1" dirty="0">
              <a:solidFill>
                <a:srgbClr val="C00000"/>
              </a:solidFill>
            </a:endParaRPr>
          </a:p>
        </p:txBody>
      </p:sp>
      <p:sp>
        <p:nvSpPr>
          <p:cNvPr id="11" name="文本框 10">
            <a:extLst>
              <a:ext uri="{FF2B5EF4-FFF2-40B4-BE49-F238E27FC236}">
                <a16:creationId xmlns:a16="http://schemas.microsoft.com/office/drawing/2014/main" id="{46E51C4A-6373-4A1F-A62A-0B7ED943D0D5}"/>
              </a:ext>
            </a:extLst>
          </p:cNvPr>
          <p:cNvSpPr txBox="1"/>
          <p:nvPr/>
        </p:nvSpPr>
        <p:spPr>
          <a:xfrm>
            <a:off x="1473065" y="6137485"/>
            <a:ext cx="2577164" cy="369332"/>
          </a:xfrm>
          <a:prstGeom prst="rect">
            <a:avLst/>
          </a:prstGeom>
        </p:spPr>
        <p:txBody>
          <a:bodyPr wrap="square">
            <a:spAutoFit/>
          </a:bodyPr>
          <a:lstStyle>
            <a:defPPr>
              <a:defRPr lang="zh-CN"/>
            </a:defPPr>
            <a:lvl1pPr algn="ctr">
              <a:spcAft>
                <a:spcPts val="600"/>
              </a:spcAft>
              <a:defRPr b="1" kern="100">
                <a:latin typeface="Times New Roman" panose="02020603050405020304" pitchFamily="18" charset="0"/>
                <a:ea typeface="微软雅黑" panose="020B0503020204020204" pitchFamily="34" charset="-122"/>
                <a:cs typeface="Times New Roman" panose="02020603050405020304" pitchFamily="18" charset="0"/>
              </a:defRPr>
            </a:lvl1pPr>
          </a:lstStyle>
          <a:p>
            <a:r>
              <a:rPr lang="en-US" altLang="zh-CN" dirty="0"/>
              <a:t>TSN </a:t>
            </a:r>
            <a:r>
              <a:rPr lang="zh-CN" altLang="en-US" dirty="0"/>
              <a:t>交换机整体实物图</a:t>
            </a:r>
          </a:p>
        </p:txBody>
      </p:sp>
      <p:sp>
        <p:nvSpPr>
          <p:cNvPr id="2" name="矩形 1">
            <a:extLst>
              <a:ext uri="{FF2B5EF4-FFF2-40B4-BE49-F238E27FC236}">
                <a16:creationId xmlns:a16="http://schemas.microsoft.com/office/drawing/2014/main" id="{69FA3662-8857-4EC4-B5D4-85A600502CD5}"/>
              </a:ext>
            </a:extLst>
          </p:cNvPr>
          <p:cNvSpPr/>
          <p:nvPr/>
        </p:nvSpPr>
        <p:spPr>
          <a:xfrm>
            <a:off x="3547462" y="3736086"/>
            <a:ext cx="581425" cy="5481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7592040C-9F41-40D0-BBD2-190202994284}"/>
              </a:ext>
            </a:extLst>
          </p:cNvPr>
          <p:cNvSpPr/>
          <p:nvPr/>
        </p:nvSpPr>
        <p:spPr>
          <a:xfrm>
            <a:off x="3079562" y="4766303"/>
            <a:ext cx="1658925" cy="5481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134477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E39400BE-3A33-48AA-B945-521039727181}"/>
              </a:ext>
            </a:extLst>
          </p:cNvPr>
          <p:cNvGraphicFramePr>
            <a:graphicFrameLocks noChangeAspect="1"/>
          </p:cNvGraphicFramePr>
          <p:nvPr>
            <p:extLst>
              <p:ext uri="{D42A27DB-BD31-4B8C-83A1-F6EECF244321}">
                <p14:modId xmlns:p14="http://schemas.microsoft.com/office/powerpoint/2010/main" val="2445110704"/>
              </p:ext>
            </p:extLst>
          </p:nvPr>
        </p:nvGraphicFramePr>
        <p:xfrm>
          <a:off x="267840" y="2283927"/>
          <a:ext cx="6172536" cy="1388730"/>
        </p:xfrm>
        <a:graphic>
          <a:graphicData uri="http://schemas.openxmlformats.org/presentationml/2006/ole">
            <mc:AlternateContent xmlns:mc="http://schemas.openxmlformats.org/markup-compatibility/2006">
              <mc:Choice xmlns:v="urn:schemas-microsoft-com:vml" Requires="v">
                <p:oleObj r:id="rId3" imgW="7691896" imgH="1729050" progId="Visio.Drawing.15">
                  <p:embed/>
                </p:oleObj>
              </mc:Choice>
              <mc:Fallback>
                <p:oleObj r:id="rId3" imgW="7691896" imgH="1729050"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840" y="2283927"/>
                        <a:ext cx="6172536" cy="1388730"/>
                      </a:xfrm>
                      <a:prstGeom prst="rect">
                        <a:avLst/>
                      </a:prstGeom>
                      <a:noFill/>
                    </p:spPr>
                  </p:pic>
                </p:oleObj>
              </mc:Fallback>
            </mc:AlternateContent>
          </a:graphicData>
        </a:graphic>
      </p:graphicFrame>
      <p:graphicFrame>
        <p:nvGraphicFramePr>
          <p:cNvPr id="7" name="对象 6">
            <a:extLst>
              <a:ext uri="{FF2B5EF4-FFF2-40B4-BE49-F238E27FC236}">
                <a16:creationId xmlns:a16="http://schemas.microsoft.com/office/drawing/2014/main" id="{92B087D8-DD68-4266-9327-820E4FB6C840}"/>
              </a:ext>
            </a:extLst>
          </p:cNvPr>
          <p:cNvGraphicFramePr>
            <a:graphicFrameLocks noChangeAspect="1"/>
          </p:cNvGraphicFramePr>
          <p:nvPr>
            <p:extLst>
              <p:ext uri="{D42A27DB-BD31-4B8C-83A1-F6EECF244321}">
                <p14:modId xmlns:p14="http://schemas.microsoft.com/office/powerpoint/2010/main" val="1568433881"/>
              </p:ext>
            </p:extLst>
          </p:nvPr>
        </p:nvGraphicFramePr>
        <p:xfrm>
          <a:off x="267838" y="3728858"/>
          <a:ext cx="6172537" cy="2962817"/>
        </p:xfrm>
        <a:graphic>
          <a:graphicData uri="http://schemas.openxmlformats.org/presentationml/2006/ole">
            <mc:AlternateContent xmlns:mc="http://schemas.openxmlformats.org/markup-compatibility/2006">
              <mc:Choice xmlns:v="urn:schemas-microsoft-com:vml" Requires="v">
                <p:oleObj r:id="rId5" imgW="8014411" imgH="3849511" progId="Visio.Drawing.15">
                  <p:embed/>
                </p:oleObj>
              </mc:Choice>
              <mc:Fallback>
                <p:oleObj r:id="rId5" imgW="8014411" imgH="3849511" progId="Visio.Drawing.15">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838" y="3728858"/>
                        <a:ext cx="6172537" cy="2962817"/>
                      </a:xfrm>
                      <a:prstGeom prst="rect">
                        <a:avLst/>
                      </a:prstGeom>
                      <a:noFill/>
                    </p:spPr>
                  </p:pic>
                </p:oleObj>
              </mc:Fallback>
            </mc:AlternateContent>
          </a:graphicData>
        </a:graphic>
      </p:graphicFrame>
      <p:sp>
        <p:nvSpPr>
          <p:cNvPr id="9" name="矩形 8">
            <a:extLst>
              <a:ext uri="{FF2B5EF4-FFF2-40B4-BE49-F238E27FC236}">
                <a16:creationId xmlns:a16="http://schemas.microsoft.com/office/drawing/2014/main" id="{078FD5F3-7012-4A1D-8285-66D04C3A5F91}"/>
              </a:ext>
            </a:extLst>
          </p:cNvPr>
          <p:cNvSpPr/>
          <p:nvPr/>
        </p:nvSpPr>
        <p:spPr>
          <a:xfrm>
            <a:off x="249349" y="857654"/>
            <a:ext cx="7601761"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面向</a:t>
            </a:r>
            <a:r>
              <a:rPr lang="en-US" altLang="zh-CN" sz="3200" b="1" dirty="0">
                <a:solidFill>
                  <a:schemeClr val="accent1"/>
                </a:solidFill>
                <a:latin typeface="微软雅黑" panose="020B0503020204020204" pitchFamily="34" charset="-122"/>
                <a:ea typeface="微软雅黑" panose="020B0503020204020204" pitchFamily="34" charset="-122"/>
                <a:cs typeface="+mj-cs"/>
              </a:rPr>
              <a:t>TSN</a:t>
            </a:r>
            <a:r>
              <a:rPr lang="zh-CN" altLang="en-US" sz="3200" b="1" dirty="0">
                <a:solidFill>
                  <a:schemeClr val="accent1"/>
                </a:solidFill>
                <a:latin typeface="微软雅黑" panose="020B0503020204020204" pitchFamily="34" charset="-122"/>
                <a:ea typeface="微软雅黑" panose="020B0503020204020204" pitchFamily="34" charset="-122"/>
                <a:cs typeface="+mj-cs"/>
              </a:rPr>
              <a:t>的同步性能测试系统及方法研究</a:t>
            </a:r>
          </a:p>
        </p:txBody>
      </p:sp>
      <p:sp>
        <p:nvSpPr>
          <p:cNvPr id="6" name="文本框 5">
            <a:extLst>
              <a:ext uri="{FF2B5EF4-FFF2-40B4-BE49-F238E27FC236}">
                <a16:creationId xmlns:a16="http://schemas.microsoft.com/office/drawing/2014/main" id="{7075D5CC-8D00-41EF-8B2D-62D51E450D71}"/>
              </a:ext>
            </a:extLst>
          </p:cNvPr>
          <p:cNvSpPr txBox="1"/>
          <p:nvPr/>
        </p:nvSpPr>
        <p:spPr>
          <a:xfrm>
            <a:off x="581549" y="3728857"/>
            <a:ext cx="2772559" cy="369332"/>
          </a:xfrm>
          <a:prstGeom prst="rect">
            <a:avLst/>
          </a:prstGeom>
        </p:spPr>
        <p:txBody>
          <a:bodyPr wrap="square">
            <a:spAutoFit/>
          </a:bodyPr>
          <a:lstStyle>
            <a:defPPr>
              <a:defRPr lang="zh-CN"/>
            </a:defPPr>
            <a:lvl1pPr algn="ctr">
              <a:spcAft>
                <a:spcPts val="600"/>
              </a:spcAft>
              <a:defRPr b="1" kern="100">
                <a:latin typeface="Times New Roman" panose="02020603050405020304" pitchFamily="18" charset="0"/>
                <a:ea typeface="微软雅黑" panose="020B0503020204020204" pitchFamily="34" charset="-122"/>
                <a:cs typeface="Times New Roman" panose="02020603050405020304" pitchFamily="18" charset="0"/>
              </a:defRPr>
            </a:lvl1pPr>
          </a:lstStyle>
          <a:p>
            <a:r>
              <a:rPr lang="en-US" altLang="zh-CN" dirty="0"/>
              <a:t>TSN </a:t>
            </a:r>
            <a:r>
              <a:rPr lang="zh-CN" altLang="en-US" dirty="0"/>
              <a:t>端节点网络设计方案 </a:t>
            </a:r>
          </a:p>
        </p:txBody>
      </p:sp>
      <p:sp>
        <p:nvSpPr>
          <p:cNvPr id="8" name="文本框 7">
            <a:extLst>
              <a:ext uri="{FF2B5EF4-FFF2-40B4-BE49-F238E27FC236}">
                <a16:creationId xmlns:a16="http://schemas.microsoft.com/office/drawing/2014/main" id="{EC0A8EB0-5589-49E1-9DB2-19E2C6EBE46D}"/>
              </a:ext>
            </a:extLst>
          </p:cNvPr>
          <p:cNvSpPr txBox="1"/>
          <p:nvPr/>
        </p:nvSpPr>
        <p:spPr>
          <a:xfrm>
            <a:off x="581548" y="6157747"/>
            <a:ext cx="2772559" cy="369332"/>
          </a:xfrm>
          <a:prstGeom prst="rect">
            <a:avLst/>
          </a:prstGeom>
        </p:spPr>
        <p:txBody>
          <a:bodyPr wrap="square">
            <a:spAutoFit/>
          </a:bodyPr>
          <a:lstStyle>
            <a:defPPr>
              <a:defRPr lang="zh-CN"/>
            </a:defPPr>
            <a:lvl1pPr algn="ctr">
              <a:spcAft>
                <a:spcPts val="600"/>
              </a:spcAft>
              <a:defRPr b="1" kern="100">
                <a:latin typeface="Times New Roman" panose="02020603050405020304" pitchFamily="18" charset="0"/>
                <a:ea typeface="微软雅黑" panose="020B0503020204020204" pitchFamily="34" charset="-122"/>
                <a:cs typeface="Times New Roman" panose="02020603050405020304" pitchFamily="18" charset="0"/>
              </a:defRPr>
            </a:lvl1pPr>
          </a:lstStyle>
          <a:p>
            <a:r>
              <a:rPr lang="en-US" altLang="zh-CN" dirty="0"/>
              <a:t>TSN </a:t>
            </a:r>
            <a:r>
              <a:rPr lang="zh-CN" altLang="en-US" dirty="0"/>
              <a:t>交换机网络设计方案 </a:t>
            </a:r>
          </a:p>
        </p:txBody>
      </p:sp>
      <p:sp>
        <p:nvSpPr>
          <p:cNvPr id="10" name="文本框 9">
            <a:extLst>
              <a:ext uri="{FF2B5EF4-FFF2-40B4-BE49-F238E27FC236}">
                <a16:creationId xmlns:a16="http://schemas.microsoft.com/office/drawing/2014/main" id="{BB59F9E9-DC88-4FA5-80B3-CA670E82149C}"/>
              </a:ext>
            </a:extLst>
          </p:cNvPr>
          <p:cNvSpPr txBox="1"/>
          <p:nvPr/>
        </p:nvSpPr>
        <p:spPr>
          <a:xfrm>
            <a:off x="302446" y="1859215"/>
            <a:ext cx="3358541" cy="499624"/>
          </a:xfrm>
          <a:prstGeom prst="rect">
            <a:avLst/>
          </a:prstGeom>
        </p:spPr>
        <p:txBody>
          <a:bodyPr wrap="square">
            <a:spAutoFit/>
          </a:bodyPr>
          <a:lstStyle>
            <a:defPPr>
              <a:defRPr lang="zh-CN"/>
            </a:defPPr>
            <a:lvl1pPr>
              <a:lnSpc>
                <a:spcPct val="150000"/>
              </a:lnSpc>
              <a:defRPr kern="100">
                <a:latin typeface="微软雅黑" panose="020B0503020204020204" pitchFamily="34" charset="-122"/>
                <a:ea typeface="微软雅黑" panose="020B0503020204020204" pitchFamily="34" charset="-122"/>
              </a:defRPr>
            </a:lvl1pPr>
          </a:lstStyle>
          <a:p>
            <a:pPr marL="285750" indent="-285750">
              <a:buFont typeface="Wingdings" panose="05000000000000000000" pitchFamily="2" charset="2"/>
              <a:buChar char="l"/>
            </a:pPr>
            <a:r>
              <a:rPr lang="en-US" altLang="zh-CN" sz="2000" b="1" dirty="0"/>
              <a:t>TSN</a:t>
            </a:r>
            <a:r>
              <a:rPr lang="zh-CN" altLang="en-US" sz="2000" b="1" dirty="0"/>
              <a:t>测试系统</a:t>
            </a:r>
            <a:r>
              <a:rPr lang="zh-CN" altLang="en-US" sz="2000" b="1" dirty="0">
                <a:solidFill>
                  <a:srgbClr val="C00000"/>
                </a:solidFill>
              </a:rPr>
              <a:t>软件设计</a:t>
            </a:r>
            <a:endParaRPr lang="en-US" altLang="zh-CN" sz="2000" b="1" dirty="0">
              <a:solidFill>
                <a:srgbClr val="C00000"/>
              </a:solidFill>
            </a:endParaRPr>
          </a:p>
        </p:txBody>
      </p:sp>
      <p:sp>
        <p:nvSpPr>
          <p:cNvPr id="20" name="文本框 19">
            <a:extLst>
              <a:ext uri="{FF2B5EF4-FFF2-40B4-BE49-F238E27FC236}">
                <a16:creationId xmlns:a16="http://schemas.microsoft.com/office/drawing/2014/main" id="{D590C65E-8BF6-450A-AF6F-6761FA64C6C8}"/>
              </a:ext>
            </a:extLst>
          </p:cNvPr>
          <p:cNvSpPr txBox="1"/>
          <p:nvPr/>
        </p:nvSpPr>
        <p:spPr>
          <a:xfrm>
            <a:off x="6635932" y="2387677"/>
            <a:ext cx="2430356" cy="3821174"/>
          </a:xfrm>
          <a:prstGeom prst="rect">
            <a:avLst/>
          </a:prstGeom>
          <a:noFill/>
        </p:spPr>
        <p:txBody>
          <a:bodyPr wrap="square">
            <a:spAutoFit/>
          </a:bodyPr>
          <a:lstStyle/>
          <a:p>
            <a:pPr algn="ctr">
              <a:lnSpc>
                <a:spcPct val="150000"/>
              </a:lnSpc>
              <a:spcAft>
                <a:spcPts val="100"/>
              </a:spcAft>
            </a:pPr>
            <a:r>
              <a:rPr lang="zh-CN" altLang="en-US" sz="1800" b="1" dirty="0">
                <a:latin typeface="微软雅黑" panose="020B0503020204020204" pitchFamily="34" charset="-122"/>
                <a:ea typeface="微软雅黑" panose="020B0503020204020204" pitchFamily="34" charset="-122"/>
                <a:sym typeface="+mn-ea"/>
              </a:rPr>
              <a:t>软件功能</a:t>
            </a:r>
            <a:endParaRPr lang="en-US" altLang="zh-CN" dirty="0">
              <a:latin typeface="微软雅黑" panose="020B0503020204020204" pitchFamily="34" charset="-122"/>
              <a:ea typeface="微软雅黑" panose="020B0503020204020204" pitchFamily="34" charset="-122"/>
              <a:sym typeface="+mn-ea"/>
            </a:endParaRPr>
          </a:p>
          <a:p>
            <a:pPr marL="342900" indent="-342900">
              <a:lnSpc>
                <a:spcPct val="150000"/>
              </a:lnSpc>
              <a:spcAft>
                <a:spcPts val="100"/>
              </a:spcAft>
              <a:buFont typeface="Wingdings" panose="05000000000000000000" pitchFamily="2" charset="2"/>
              <a:buChar char="p"/>
            </a:pPr>
            <a:r>
              <a:rPr lang="en-US" altLang="zh-CN" dirty="0">
                <a:latin typeface="微软雅黑" panose="020B0503020204020204" pitchFamily="34" charset="-122"/>
                <a:ea typeface="微软雅黑" panose="020B0503020204020204" pitchFamily="34" charset="-122"/>
                <a:sym typeface="+mn-ea"/>
              </a:rPr>
              <a:t>FPGA </a:t>
            </a:r>
            <a:r>
              <a:rPr lang="zh-CN" altLang="en-US" dirty="0">
                <a:latin typeface="微软雅黑" panose="020B0503020204020204" pitchFamily="34" charset="-122"/>
                <a:ea typeface="微软雅黑" panose="020B0503020204020204" pitchFamily="34" charset="-122"/>
                <a:sym typeface="+mn-ea"/>
              </a:rPr>
              <a:t>实现交换机和</a:t>
            </a:r>
            <a:r>
              <a:rPr lang="en-US" altLang="zh-CN" dirty="0">
                <a:latin typeface="微软雅黑" panose="020B0503020204020204" pitchFamily="34" charset="-122"/>
                <a:ea typeface="微软雅黑" panose="020B0503020204020204" pitchFamily="34" charset="-122"/>
                <a:sym typeface="+mn-ea"/>
              </a:rPr>
              <a:t>MAC</a:t>
            </a:r>
            <a:r>
              <a:rPr lang="zh-CN" altLang="en-US" dirty="0">
                <a:latin typeface="微软雅黑" panose="020B0503020204020204" pitchFamily="34" charset="-122"/>
                <a:ea typeface="微软雅黑" panose="020B0503020204020204" pitchFamily="34" charset="-122"/>
                <a:sym typeface="+mn-ea"/>
              </a:rPr>
              <a:t>层功能</a:t>
            </a:r>
            <a:endParaRPr lang="en-US" altLang="zh-CN" dirty="0">
              <a:latin typeface="微软雅黑" panose="020B0503020204020204" pitchFamily="34" charset="-122"/>
              <a:ea typeface="微软雅黑" panose="020B0503020204020204" pitchFamily="34" charset="-122"/>
              <a:sym typeface="+mn-ea"/>
            </a:endParaRPr>
          </a:p>
          <a:p>
            <a:pPr marL="342900" indent="-342900">
              <a:lnSpc>
                <a:spcPct val="150000"/>
              </a:lnSpc>
              <a:spcAft>
                <a:spcPts val="100"/>
              </a:spcAft>
              <a:buFont typeface="Wingdings" panose="05000000000000000000" pitchFamily="2" charset="2"/>
              <a:buChar char="p"/>
            </a:pPr>
            <a:r>
              <a:rPr lang="en-US" altLang="zh-CN" dirty="0">
                <a:latin typeface="微软雅黑" panose="020B0503020204020204" pitchFamily="34" charset="-122"/>
                <a:ea typeface="微软雅黑" panose="020B0503020204020204" pitchFamily="34" charset="-122"/>
              </a:rPr>
              <a:t>ARM</a:t>
            </a:r>
            <a:r>
              <a:rPr lang="zh-CN" altLang="en-US" dirty="0">
                <a:latin typeface="微软雅黑" panose="020B0503020204020204" pitchFamily="34" charset="-122"/>
                <a:ea typeface="微软雅黑" panose="020B0503020204020204" pitchFamily="34" charset="-122"/>
              </a:rPr>
              <a:t>实现软件测试与验证功能</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spcAft>
                <a:spcPts val="100"/>
              </a:spcAft>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时钟同步在</a:t>
            </a:r>
            <a:r>
              <a:rPr lang="en-US" altLang="zh-CN" dirty="0">
                <a:latin typeface="微软雅黑" panose="020B0503020204020204" pitchFamily="34" charset="-122"/>
                <a:ea typeface="微软雅黑" panose="020B0503020204020204" pitchFamily="34" charset="-122"/>
              </a:rPr>
              <a:t>ARM</a:t>
            </a:r>
            <a:r>
              <a:rPr lang="zh-CN" altLang="en-US" dirty="0">
                <a:latin typeface="微软雅黑" panose="020B0503020204020204" pitchFamily="34" charset="-122"/>
                <a:ea typeface="微软雅黑" panose="020B0503020204020204" pitchFamily="34" charset="-122"/>
              </a:rPr>
              <a:t>部分实现，利用</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路</a:t>
            </a:r>
            <a:r>
              <a:rPr lang="en-US" altLang="zh-CN" dirty="0">
                <a:latin typeface="微软雅黑" panose="020B0503020204020204" pitchFamily="34" charset="-122"/>
                <a:ea typeface="微软雅黑" panose="020B0503020204020204" pitchFamily="34" charset="-122"/>
              </a:rPr>
              <a:t>TSN</a:t>
            </a:r>
            <a:r>
              <a:rPr lang="zh-CN" altLang="en-US" dirty="0">
                <a:latin typeface="微软雅黑" panose="020B0503020204020204" pitchFamily="34" charset="-122"/>
                <a:ea typeface="微软雅黑" panose="020B0503020204020204" pitchFamily="34" charset="-122"/>
              </a:rPr>
              <a:t>接口实时获取时钟脉冲</a:t>
            </a:r>
          </a:p>
        </p:txBody>
      </p:sp>
    </p:spTree>
    <p:extLst>
      <p:ext uri="{BB962C8B-B14F-4D97-AF65-F5344CB8AC3E}">
        <p14:creationId xmlns:p14="http://schemas.microsoft.com/office/powerpoint/2010/main" val="19433296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AB1B231A-90F5-49B0-806C-A5C65772C549}"/>
              </a:ext>
            </a:extLst>
          </p:cNvPr>
          <p:cNvGrpSpPr/>
          <p:nvPr/>
        </p:nvGrpSpPr>
        <p:grpSpPr>
          <a:xfrm>
            <a:off x="1014877" y="2073304"/>
            <a:ext cx="7330455" cy="4140484"/>
            <a:chOff x="1197725" y="1933345"/>
            <a:chExt cx="7330455" cy="4140484"/>
          </a:xfrm>
        </p:grpSpPr>
        <p:grpSp>
          <p:nvGrpSpPr>
            <p:cNvPr id="28" name="组合 27">
              <a:extLst>
                <a:ext uri="{FF2B5EF4-FFF2-40B4-BE49-F238E27FC236}">
                  <a16:creationId xmlns:a16="http://schemas.microsoft.com/office/drawing/2014/main" id="{52972353-1A7C-4C7F-895D-8352BEA0C540}"/>
                </a:ext>
              </a:extLst>
            </p:cNvPr>
            <p:cNvGrpSpPr/>
            <p:nvPr/>
          </p:nvGrpSpPr>
          <p:grpSpPr>
            <a:xfrm>
              <a:off x="1197725" y="1962161"/>
              <a:ext cx="843427" cy="443226"/>
              <a:chOff x="666810" y="2586037"/>
              <a:chExt cx="468000" cy="245937"/>
            </a:xfrm>
          </p:grpSpPr>
          <p:sp>
            <p:nvSpPr>
              <p:cNvPr id="51" name="Freeform 10">
                <a:extLst>
                  <a:ext uri="{FF2B5EF4-FFF2-40B4-BE49-F238E27FC236}">
                    <a16:creationId xmlns:a16="http://schemas.microsoft.com/office/drawing/2014/main" id="{3001618E-6D44-4333-AB41-F9461F972DC9}"/>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id="{E94AD66D-6AD2-4DF3-A452-54F8184D77A6}"/>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29" name="文本框 28">
              <a:extLst>
                <a:ext uri="{FF2B5EF4-FFF2-40B4-BE49-F238E27FC236}">
                  <a16:creationId xmlns:a16="http://schemas.microsoft.com/office/drawing/2014/main" id="{85661271-57AE-4B5D-BBA9-29CC6FBF7D5C}"/>
                </a:ext>
              </a:extLst>
            </p:cNvPr>
            <p:cNvSpPr txBox="1"/>
            <p:nvPr/>
          </p:nvSpPr>
          <p:spPr>
            <a:xfrm>
              <a:off x="2271263" y="1933345"/>
              <a:ext cx="6256916"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研究背景与意义</a:t>
              </a:r>
            </a:p>
          </p:txBody>
        </p:sp>
        <p:grpSp>
          <p:nvGrpSpPr>
            <p:cNvPr id="30" name="组合 29">
              <a:extLst>
                <a:ext uri="{FF2B5EF4-FFF2-40B4-BE49-F238E27FC236}">
                  <a16:creationId xmlns:a16="http://schemas.microsoft.com/office/drawing/2014/main" id="{9516ACFC-1817-4BE2-8D4B-74DFCAA3771E}"/>
                </a:ext>
              </a:extLst>
            </p:cNvPr>
            <p:cNvGrpSpPr/>
            <p:nvPr/>
          </p:nvGrpSpPr>
          <p:grpSpPr>
            <a:xfrm>
              <a:off x="1197725" y="2882134"/>
              <a:ext cx="843427" cy="443226"/>
              <a:chOff x="666810" y="2586037"/>
              <a:chExt cx="468000" cy="245937"/>
            </a:xfrm>
          </p:grpSpPr>
          <p:sp>
            <p:nvSpPr>
              <p:cNvPr id="49" name="Freeform 10">
                <a:extLst>
                  <a:ext uri="{FF2B5EF4-FFF2-40B4-BE49-F238E27FC236}">
                    <a16:creationId xmlns:a16="http://schemas.microsoft.com/office/drawing/2014/main" id="{E1EF7AA2-EEA2-41FA-BBAB-55A962175E1C}"/>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50" name="文本框 49">
                <a:extLst>
                  <a:ext uri="{FF2B5EF4-FFF2-40B4-BE49-F238E27FC236}">
                    <a16:creationId xmlns:a16="http://schemas.microsoft.com/office/drawing/2014/main" id="{29DBCA3B-7F5F-4D24-B3E0-A151306C1194}"/>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1" name="直接连接符 30">
              <a:extLst>
                <a:ext uri="{FF2B5EF4-FFF2-40B4-BE49-F238E27FC236}">
                  <a16:creationId xmlns:a16="http://schemas.microsoft.com/office/drawing/2014/main" id="{BD539255-0637-4828-A2B7-5BEB53EFC466}"/>
                </a:ext>
              </a:extLst>
            </p:cNvPr>
            <p:cNvCxnSpPr>
              <a:cxnSpLocks/>
            </p:cNvCxnSpPr>
            <p:nvPr/>
          </p:nvCxnSpPr>
          <p:spPr>
            <a:xfrm>
              <a:off x="1890223" y="3289799"/>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C3D52919-DED8-45ED-93BB-F0294719380C}"/>
                </a:ext>
              </a:extLst>
            </p:cNvPr>
            <p:cNvSpPr txBox="1"/>
            <p:nvPr/>
          </p:nvSpPr>
          <p:spPr>
            <a:xfrm>
              <a:off x="2271263" y="2853318"/>
              <a:ext cx="6256916"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复杂场景下含传输时延补偿的时钟建模研究</a:t>
              </a:r>
            </a:p>
          </p:txBody>
        </p:sp>
        <p:grpSp>
          <p:nvGrpSpPr>
            <p:cNvPr id="33" name="组合 32">
              <a:extLst>
                <a:ext uri="{FF2B5EF4-FFF2-40B4-BE49-F238E27FC236}">
                  <a16:creationId xmlns:a16="http://schemas.microsoft.com/office/drawing/2014/main" id="{D0C59CF5-3F1D-4ACB-BAC3-64666AE85D37}"/>
                </a:ext>
              </a:extLst>
            </p:cNvPr>
            <p:cNvGrpSpPr/>
            <p:nvPr/>
          </p:nvGrpSpPr>
          <p:grpSpPr>
            <a:xfrm>
              <a:off x="1197725" y="3802107"/>
              <a:ext cx="843427" cy="443226"/>
              <a:chOff x="666810" y="2586037"/>
              <a:chExt cx="468000" cy="245937"/>
            </a:xfrm>
          </p:grpSpPr>
          <p:sp>
            <p:nvSpPr>
              <p:cNvPr id="47" name="Freeform 10">
                <a:extLst>
                  <a:ext uri="{FF2B5EF4-FFF2-40B4-BE49-F238E27FC236}">
                    <a16:creationId xmlns:a16="http://schemas.microsoft.com/office/drawing/2014/main" id="{9C815ADC-FF96-47AF-B4A4-3CBCFA46E813}"/>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48" name="文本框 47">
                <a:extLst>
                  <a:ext uri="{FF2B5EF4-FFF2-40B4-BE49-F238E27FC236}">
                    <a16:creationId xmlns:a16="http://schemas.microsoft.com/office/drawing/2014/main" id="{A6550E02-E162-4B18-B29C-4EC45B23B15D}"/>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34" name="文本框 33">
              <a:extLst>
                <a:ext uri="{FF2B5EF4-FFF2-40B4-BE49-F238E27FC236}">
                  <a16:creationId xmlns:a16="http://schemas.microsoft.com/office/drawing/2014/main" id="{9AA6C094-BCCC-4B49-8E3B-C2EEC486A8AD}"/>
                </a:ext>
              </a:extLst>
            </p:cNvPr>
            <p:cNvSpPr txBox="1"/>
            <p:nvPr/>
          </p:nvSpPr>
          <p:spPr>
            <a:xfrm>
              <a:off x="2271262" y="3773291"/>
              <a:ext cx="6256917"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面向</a:t>
              </a:r>
              <a:r>
                <a:rPr lang="en-US" altLang="zh-CN" sz="2400" b="1" dirty="0">
                  <a:solidFill>
                    <a:schemeClr val="bg1">
                      <a:lumMod val="85000"/>
                    </a:schemeClr>
                  </a:solidFill>
                  <a:latin typeface="微软雅黑" panose="020B0503020204020204" pitchFamily="34" charset="-122"/>
                  <a:ea typeface="微软雅黑" panose="020B0503020204020204" pitchFamily="34" charset="-122"/>
                </a:rPr>
                <a:t>TSN</a:t>
              </a:r>
              <a:r>
                <a:rPr lang="zh-CN" altLang="en-US" sz="2400" b="1" dirty="0">
                  <a:solidFill>
                    <a:schemeClr val="bg1">
                      <a:lumMod val="85000"/>
                    </a:schemeClr>
                  </a:solidFill>
                  <a:latin typeface="微软雅黑" panose="020B0503020204020204" pitchFamily="34" charset="-122"/>
                  <a:ea typeface="微软雅黑" panose="020B0503020204020204" pitchFamily="34" charset="-122"/>
                </a:rPr>
                <a:t>的层次化时频联合同步方案研究</a:t>
              </a:r>
            </a:p>
          </p:txBody>
        </p:sp>
        <p:grpSp>
          <p:nvGrpSpPr>
            <p:cNvPr id="35" name="组合 34">
              <a:extLst>
                <a:ext uri="{FF2B5EF4-FFF2-40B4-BE49-F238E27FC236}">
                  <a16:creationId xmlns:a16="http://schemas.microsoft.com/office/drawing/2014/main" id="{6C875F30-5FA5-478F-B873-9C61951FEA0F}"/>
                </a:ext>
              </a:extLst>
            </p:cNvPr>
            <p:cNvGrpSpPr/>
            <p:nvPr/>
          </p:nvGrpSpPr>
          <p:grpSpPr>
            <a:xfrm>
              <a:off x="1197725" y="4722080"/>
              <a:ext cx="843427" cy="443226"/>
              <a:chOff x="666810" y="2586037"/>
              <a:chExt cx="468000" cy="245937"/>
            </a:xfrm>
          </p:grpSpPr>
          <p:sp>
            <p:nvSpPr>
              <p:cNvPr id="45" name="Freeform 10">
                <a:extLst>
                  <a:ext uri="{FF2B5EF4-FFF2-40B4-BE49-F238E27FC236}">
                    <a16:creationId xmlns:a16="http://schemas.microsoft.com/office/drawing/2014/main" id="{C9413DF0-8EFE-471F-A6A2-758867B67F9C}"/>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DFDF07C6-60B7-4B54-BC65-39354D73045F}"/>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36" name="文本框 35">
              <a:extLst>
                <a:ext uri="{FF2B5EF4-FFF2-40B4-BE49-F238E27FC236}">
                  <a16:creationId xmlns:a16="http://schemas.microsoft.com/office/drawing/2014/main" id="{F53E4FA1-D8F4-4D55-A28F-E22BAA753542}"/>
                </a:ext>
              </a:extLst>
            </p:cNvPr>
            <p:cNvSpPr txBox="1"/>
            <p:nvPr/>
          </p:nvSpPr>
          <p:spPr>
            <a:xfrm>
              <a:off x="2271262" y="4693264"/>
              <a:ext cx="6256917"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面向</a:t>
              </a:r>
              <a:r>
                <a:rPr lang="en-US" altLang="zh-CN" sz="2400" b="1" dirty="0">
                  <a:solidFill>
                    <a:schemeClr val="bg1">
                      <a:lumMod val="85000"/>
                    </a:schemeClr>
                  </a:solidFill>
                  <a:latin typeface="微软雅黑" panose="020B0503020204020204" pitchFamily="34" charset="-122"/>
                  <a:ea typeface="微软雅黑" panose="020B0503020204020204" pitchFamily="34" charset="-122"/>
                </a:rPr>
                <a:t>TSN</a:t>
              </a:r>
              <a:r>
                <a:rPr lang="zh-CN" altLang="en-US" sz="2400" b="1" dirty="0">
                  <a:solidFill>
                    <a:schemeClr val="bg1">
                      <a:lumMod val="85000"/>
                    </a:schemeClr>
                  </a:solidFill>
                  <a:latin typeface="微软雅黑" panose="020B0503020204020204" pitchFamily="34" charset="-122"/>
                  <a:ea typeface="微软雅黑" panose="020B0503020204020204" pitchFamily="34" charset="-122"/>
                </a:rPr>
                <a:t>的同步性能测试系统及方法研究</a:t>
              </a:r>
            </a:p>
          </p:txBody>
        </p:sp>
        <p:grpSp>
          <p:nvGrpSpPr>
            <p:cNvPr id="37" name="组合 36">
              <a:extLst>
                <a:ext uri="{FF2B5EF4-FFF2-40B4-BE49-F238E27FC236}">
                  <a16:creationId xmlns:a16="http://schemas.microsoft.com/office/drawing/2014/main" id="{3700C39D-A87B-40C9-AC58-A99C63D2C7EC}"/>
                </a:ext>
              </a:extLst>
            </p:cNvPr>
            <p:cNvGrpSpPr/>
            <p:nvPr/>
          </p:nvGrpSpPr>
          <p:grpSpPr>
            <a:xfrm>
              <a:off x="1197725" y="5630603"/>
              <a:ext cx="843427" cy="443226"/>
              <a:chOff x="666810" y="2586037"/>
              <a:chExt cx="468000" cy="245937"/>
            </a:xfrm>
          </p:grpSpPr>
          <p:sp>
            <p:nvSpPr>
              <p:cNvPr id="43" name="Freeform 10">
                <a:extLst>
                  <a:ext uri="{FF2B5EF4-FFF2-40B4-BE49-F238E27FC236}">
                    <a16:creationId xmlns:a16="http://schemas.microsoft.com/office/drawing/2014/main" id="{201A8F10-18BE-4AFF-A732-0627C4AB19CA}"/>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8268302F-090A-4B31-A33B-708BEDB359DF}"/>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38" name="文本框 37">
              <a:extLst>
                <a:ext uri="{FF2B5EF4-FFF2-40B4-BE49-F238E27FC236}">
                  <a16:creationId xmlns:a16="http://schemas.microsoft.com/office/drawing/2014/main" id="{2BA4F269-5C02-470A-A65B-653292126802}"/>
                </a:ext>
              </a:extLst>
            </p:cNvPr>
            <p:cNvSpPr txBox="1"/>
            <p:nvPr/>
          </p:nvSpPr>
          <p:spPr>
            <a:xfrm>
              <a:off x="2271263" y="5601787"/>
              <a:ext cx="6256916"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总结与展望</a:t>
              </a:r>
            </a:p>
          </p:txBody>
        </p:sp>
        <p:cxnSp>
          <p:nvCxnSpPr>
            <p:cNvPr id="39" name="直接连接符 38">
              <a:extLst>
                <a:ext uri="{FF2B5EF4-FFF2-40B4-BE49-F238E27FC236}">
                  <a16:creationId xmlns:a16="http://schemas.microsoft.com/office/drawing/2014/main" id="{41CD566D-8B65-404A-B5C9-A2C84A12613D}"/>
                </a:ext>
              </a:extLst>
            </p:cNvPr>
            <p:cNvCxnSpPr>
              <a:cxnSpLocks/>
            </p:cNvCxnSpPr>
            <p:nvPr/>
          </p:nvCxnSpPr>
          <p:spPr>
            <a:xfrm>
              <a:off x="1890223" y="2369826"/>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0B45A7FE-B7EB-46D8-BDC6-212B1BB0B3C6}"/>
                </a:ext>
              </a:extLst>
            </p:cNvPr>
            <p:cNvCxnSpPr>
              <a:cxnSpLocks/>
            </p:cNvCxnSpPr>
            <p:nvPr/>
          </p:nvCxnSpPr>
          <p:spPr>
            <a:xfrm>
              <a:off x="1890223" y="4209772"/>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9B6B8860-2FFC-4789-9BFF-56C3AD8902BB}"/>
                </a:ext>
              </a:extLst>
            </p:cNvPr>
            <p:cNvCxnSpPr>
              <a:cxnSpLocks/>
            </p:cNvCxnSpPr>
            <p:nvPr/>
          </p:nvCxnSpPr>
          <p:spPr>
            <a:xfrm>
              <a:off x="1890223" y="5129745"/>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2D998972-AF63-473F-BC29-AD4BE4767F8F}"/>
                </a:ext>
              </a:extLst>
            </p:cNvPr>
            <p:cNvCxnSpPr>
              <a:cxnSpLocks/>
            </p:cNvCxnSpPr>
            <p:nvPr/>
          </p:nvCxnSpPr>
          <p:spPr>
            <a:xfrm>
              <a:off x="1890223" y="6030906"/>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3" name="矩形 52">
            <a:extLst>
              <a:ext uri="{FF2B5EF4-FFF2-40B4-BE49-F238E27FC236}">
                <a16:creationId xmlns:a16="http://schemas.microsoft.com/office/drawing/2014/main" id="{E8045CBD-0CF5-4FE2-9E97-7C63C1D57BE1}"/>
              </a:ext>
            </a:extLst>
          </p:cNvPr>
          <p:cNvSpPr/>
          <p:nvPr/>
        </p:nvSpPr>
        <p:spPr>
          <a:xfrm>
            <a:off x="249349" y="857654"/>
            <a:ext cx="2983317"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目录 </a:t>
            </a:r>
            <a:r>
              <a:rPr lang="en-US" altLang="zh-CN" sz="3200" b="1" dirty="0">
                <a:solidFill>
                  <a:schemeClr val="accent1"/>
                </a:solidFill>
                <a:latin typeface="微软雅黑" panose="020B0503020204020204" pitchFamily="34" charset="-122"/>
                <a:ea typeface="微软雅黑" panose="020B0503020204020204" pitchFamily="34" charset="-122"/>
                <a:cs typeface="+mj-cs"/>
              </a:rPr>
              <a:t>Contents</a:t>
            </a:r>
            <a:endParaRPr lang="zh-CN" altLang="en-US" sz="3200" b="1" dirty="0">
              <a:solidFill>
                <a:schemeClr val="accent1"/>
              </a:solidFill>
              <a:latin typeface="微软雅黑" panose="020B0503020204020204" pitchFamily="34" charset="-122"/>
              <a:ea typeface="微软雅黑" panose="020B0503020204020204" pitchFamily="34" charset="-122"/>
              <a:cs typeface="+mj-cs"/>
            </a:endParaRPr>
          </a:p>
        </p:txBody>
      </p:sp>
    </p:spTree>
    <p:extLst>
      <p:ext uri="{BB962C8B-B14F-4D97-AF65-F5344CB8AC3E}">
        <p14:creationId xmlns:p14="http://schemas.microsoft.com/office/powerpoint/2010/main" val="34279989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712A447-D8D4-4F33-8711-7D87E7556883}"/>
              </a:ext>
            </a:extLst>
          </p:cNvPr>
          <p:cNvSpPr/>
          <p:nvPr/>
        </p:nvSpPr>
        <p:spPr>
          <a:xfrm>
            <a:off x="249349" y="857654"/>
            <a:ext cx="7601761"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面向</a:t>
            </a:r>
            <a:r>
              <a:rPr lang="en-US" altLang="zh-CN" sz="3200" b="1" dirty="0">
                <a:solidFill>
                  <a:schemeClr val="accent1"/>
                </a:solidFill>
                <a:latin typeface="微软雅黑" panose="020B0503020204020204" pitchFamily="34" charset="-122"/>
                <a:ea typeface="微软雅黑" panose="020B0503020204020204" pitchFamily="34" charset="-122"/>
                <a:cs typeface="+mj-cs"/>
              </a:rPr>
              <a:t>TSN</a:t>
            </a:r>
            <a:r>
              <a:rPr lang="zh-CN" altLang="en-US" sz="3200" b="1" dirty="0">
                <a:solidFill>
                  <a:schemeClr val="accent1"/>
                </a:solidFill>
                <a:latin typeface="微软雅黑" panose="020B0503020204020204" pitchFamily="34" charset="-122"/>
                <a:ea typeface="微软雅黑" panose="020B0503020204020204" pitchFamily="34" charset="-122"/>
                <a:cs typeface="+mj-cs"/>
              </a:rPr>
              <a:t>的同步性能测试系统及方法研究</a:t>
            </a:r>
          </a:p>
        </p:txBody>
      </p:sp>
      <p:graphicFrame>
        <p:nvGraphicFramePr>
          <p:cNvPr id="8" name="对象 7">
            <a:extLst>
              <a:ext uri="{FF2B5EF4-FFF2-40B4-BE49-F238E27FC236}">
                <a16:creationId xmlns:a16="http://schemas.microsoft.com/office/drawing/2014/main" id="{C5FC5E2C-56B6-4998-86C5-95DDE6381EDB}"/>
              </a:ext>
            </a:extLst>
          </p:cNvPr>
          <p:cNvGraphicFramePr>
            <a:graphicFrameLocks noChangeAspect="1"/>
          </p:cNvGraphicFramePr>
          <p:nvPr>
            <p:extLst>
              <p:ext uri="{D42A27DB-BD31-4B8C-83A1-F6EECF244321}">
                <p14:modId xmlns:p14="http://schemas.microsoft.com/office/powerpoint/2010/main" val="1895952635"/>
              </p:ext>
            </p:extLst>
          </p:nvPr>
        </p:nvGraphicFramePr>
        <p:xfrm>
          <a:off x="193868" y="4947045"/>
          <a:ext cx="3759575" cy="1637834"/>
        </p:xfrm>
        <a:graphic>
          <a:graphicData uri="http://schemas.openxmlformats.org/presentationml/2006/ole">
            <mc:AlternateContent xmlns:mc="http://schemas.openxmlformats.org/markup-compatibility/2006">
              <mc:Choice xmlns:v="urn:schemas-microsoft-com:vml" Requires="v">
                <p:oleObj r:id="rId3" imgW="6032145" imgH="2627797" progId="Visio.Drawing.15">
                  <p:embed/>
                </p:oleObj>
              </mc:Choice>
              <mc:Fallback>
                <p:oleObj r:id="rId3" imgW="6032145" imgH="2627797" progId="Visio.Drawing.15">
                  <p:embed/>
                  <p:pic>
                    <p:nvPicPr>
                      <p:cNvPr id="8" name="对象 7">
                        <a:extLst>
                          <a:ext uri="{FF2B5EF4-FFF2-40B4-BE49-F238E27FC236}">
                            <a16:creationId xmlns:a16="http://schemas.microsoft.com/office/drawing/2014/main" id="{C5FC5E2C-56B6-4998-86C5-95DDE6381E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868" y="4947045"/>
                        <a:ext cx="3759575" cy="1637834"/>
                      </a:xfrm>
                      <a:prstGeom prst="rect">
                        <a:avLst/>
                      </a:prstGeom>
                      <a:noFill/>
                    </p:spPr>
                  </p:pic>
                </p:oleObj>
              </mc:Fallback>
            </mc:AlternateContent>
          </a:graphicData>
        </a:graphic>
      </p:graphicFrame>
      <p:graphicFrame>
        <p:nvGraphicFramePr>
          <p:cNvPr id="3" name="对象 2">
            <a:extLst>
              <a:ext uri="{FF2B5EF4-FFF2-40B4-BE49-F238E27FC236}">
                <a16:creationId xmlns:a16="http://schemas.microsoft.com/office/drawing/2014/main" id="{744A2A1C-000C-4CF0-A9B0-9C5F6F27C8D8}"/>
              </a:ext>
            </a:extLst>
          </p:cNvPr>
          <p:cNvGraphicFramePr>
            <a:graphicFrameLocks noChangeAspect="1"/>
          </p:cNvGraphicFramePr>
          <p:nvPr>
            <p:extLst>
              <p:ext uri="{D42A27DB-BD31-4B8C-83A1-F6EECF244321}">
                <p14:modId xmlns:p14="http://schemas.microsoft.com/office/powerpoint/2010/main" val="2467398507"/>
              </p:ext>
            </p:extLst>
          </p:nvPr>
        </p:nvGraphicFramePr>
        <p:xfrm>
          <a:off x="4129492" y="2731427"/>
          <a:ext cx="4887508" cy="3101247"/>
        </p:xfrm>
        <a:graphic>
          <a:graphicData uri="http://schemas.openxmlformats.org/presentationml/2006/ole">
            <mc:AlternateContent xmlns:mc="http://schemas.openxmlformats.org/markup-compatibility/2006">
              <mc:Choice xmlns:v="urn:schemas-microsoft-com:vml" Requires="v">
                <p:oleObj r:id="rId5" imgW="7630138" imgH="4856484" progId="Visio.Drawing.15">
                  <p:embed/>
                </p:oleObj>
              </mc:Choice>
              <mc:Fallback>
                <p:oleObj r:id="rId5" imgW="7630138" imgH="4856484" progId="Visio.Drawing.15">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9492" y="2731427"/>
                        <a:ext cx="4887508" cy="3101247"/>
                      </a:xfrm>
                      <a:prstGeom prst="rect">
                        <a:avLst/>
                      </a:prstGeom>
                      <a:noFill/>
                    </p:spPr>
                  </p:pic>
                </p:oleObj>
              </mc:Fallback>
            </mc:AlternateContent>
          </a:graphicData>
        </a:graphic>
      </p:graphicFrame>
      <p:sp>
        <p:nvSpPr>
          <p:cNvPr id="10" name="文本框 9">
            <a:extLst>
              <a:ext uri="{FF2B5EF4-FFF2-40B4-BE49-F238E27FC236}">
                <a16:creationId xmlns:a16="http://schemas.microsoft.com/office/drawing/2014/main" id="{486810EE-FD4B-4FE5-AADA-2D0D4BF45A0C}"/>
              </a:ext>
            </a:extLst>
          </p:cNvPr>
          <p:cNvSpPr txBox="1"/>
          <p:nvPr/>
        </p:nvSpPr>
        <p:spPr>
          <a:xfrm>
            <a:off x="302446" y="2410645"/>
            <a:ext cx="3650997" cy="2536400"/>
          </a:xfrm>
          <a:prstGeom prst="rect">
            <a:avLst/>
          </a:prstGeom>
          <a:noFill/>
        </p:spPr>
        <p:txBody>
          <a:bodyPr wrap="square">
            <a:spAutoFit/>
          </a:bodyPr>
          <a:lstStyle/>
          <a:p>
            <a:pPr marL="742950" lvl="1" indent="-285750">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运行时钟同步功能</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运行测试程序，发送测试数据</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数据链路层添加时间戳</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物理层传输数据</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应用层记录时间戳</a:t>
            </a:r>
          </a:p>
        </p:txBody>
      </p:sp>
      <p:sp>
        <p:nvSpPr>
          <p:cNvPr id="11" name="文本框 10">
            <a:extLst>
              <a:ext uri="{FF2B5EF4-FFF2-40B4-BE49-F238E27FC236}">
                <a16:creationId xmlns:a16="http://schemas.microsoft.com/office/drawing/2014/main" id="{D8C12536-95B7-418E-89E9-CB2DE3D697C5}"/>
              </a:ext>
            </a:extLst>
          </p:cNvPr>
          <p:cNvSpPr txBox="1"/>
          <p:nvPr/>
        </p:nvSpPr>
        <p:spPr>
          <a:xfrm>
            <a:off x="664903" y="6400213"/>
            <a:ext cx="2817503" cy="369332"/>
          </a:xfrm>
          <a:prstGeom prst="rect">
            <a:avLst/>
          </a:prstGeom>
          <a:noFill/>
        </p:spPr>
        <p:txBody>
          <a:bodyPr wrap="square">
            <a:spAutoFit/>
          </a:bodyPr>
          <a:lstStyle>
            <a:defPPr>
              <a:defRPr lang="zh-CN"/>
            </a:defPPr>
            <a:lvl1pPr>
              <a:defRPr b="1">
                <a:latin typeface="微软雅黑" panose="020B0503020204020204" pitchFamily="34" charset="-122"/>
                <a:ea typeface="微软雅黑" panose="020B0503020204020204" pitchFamily="34" charset="-122"/>
              </a:defRPr>
            </a:lvl1pPr>
          </a:lstStyle>
          <a:p>
            <a:r>
              <a:rPr lang="zh-CN" altLang="en-US" dirty="0"/>
              <a:t>时钟同步性能测试拓扑图</a:t>
            </a:r>
          </a:p>
        </p:txBody>
      </p:sp>
      <p:sp>
        <p:nvSpPr>
          <p:cNvPr id="12" name="文本框 11">
            <a:extLst>
              <a:ext uri="{FF2B5EF4-FFF2-40B4-BE49-F238E27FC236}">
                <a16:creationId xmlns:a16="http://schemas.microsoft.com/office/drawing/2014/main" id="{BDBCC921-4E95-493A-99ED-7F93FD1B211F}"/>
              </a:ext>
            </a:extLst>
          </p:cNvPr>
          <p:cNvSpPr txBox="1"/>
          <p:nvPr/>
        </p:nvSpPr>
        <p:spPr>
          <a:xfrm>
            <a:off x="5436969" y="5929397"/>
            <a:ext cx="2085902" cy="369332"/>
          </a:xfrm>
          <a:prstGeom prst="rect">
            <a:avLst/>
          </a:prstGeom>
          <a:noFill/>
        </p:spPr>
        <p:txBody>
          <a:bodyPr wrap="square">
            <a:spAutoFit/>
          </a:bodyPr>
          <a:lstStyle>
            <a:defPPr>
              <a:defRPr lang="zh-CN"/>
            </a:defPPr>
            <a:lvl1pPr>
              <a:defRPr b="1">
                <a:latin typeface="微软雅黑" panose="020B0503020204020204" pitchFamily="34" charset="-122"/>
                <a:ea typeface="微软雅黑" panose="020B0503020204020204" pitchFamily="34" charset="-122"/>
              </a:defRPr>
            </a:lvl1pPr>
          </a:lstStyle>
          <a:p>
            <a:r>
              <a:rPr lang="zh-CN" altLang="en-US" dirty="0"/>
              <a:t>主动测试实施方案</a:t>
            </a:r>
          </a:p>
        </p:txBody>
      </p:sp>
      <p:sp>
        <p:nvSpPr>
          <p:cNvPr id="13" name="文本框 12">
            <a:extLst>
              <a:ext uri="{FF2B5EF4-FFF2-40B4-BE49-F238E27FC236}">
                <a16:creationId xmlns:a16="http://schemas.microsoft.com/office/drawing/2014/main" id="{667D7FA6-BA99-4312-8E11-512DE010C2CB}"/>
              </a:ext>
            </a:extLst>
          </p:cNvPr>
          <p:cNvSpPr txBox="1"/>
          <p:nvPr/>
        </p:nvSpPr>
        <p:spPr>
          <a:xfrm>
            <a:off x="302446" y="1859215"/>
            <a:ext cx="3358541" cy="920573"/>
          </a:xfrm>
          <a:prstGeom prst="rect">
            <a:avLst/>
          </a:prstGeom>
        </p:spPr>
        <p:txBody>
          <a:bodyPr wrap="square">
            <a:spAutoFit/>
          </a:bodyPr>
          <a:lstStyle>
            <a:defPPr>
              <a:defRPr lang="zh-CN"/>
            </a:defPPr>
            <a:lvl1pPr>
              <a:lnSpc>
                <a:spcPct val="150000"/>
              </a:lnSpc>
              <a:defRPr kern="100">
                <a:latin typeface="微软雅黑" panose="020B0503020204020204" pitchFamily="34" charset="-122"/>
                <a:ea typeface="微软雅黑" panose="020B0503020204020204" pitchFamily="34" charset="-122"/>
              </a:defRPr>
            </a:lvl1pPr>
          </a:lstStyle>
          <a:p>
            <a:pPr marL="285750" indent="-285750">
              <a:buFont typeface="Wingdings" panose="05000000000000000000" pitchFamily="2" charset="2"/>
              <a:buChar char="l"/>
            </a:pPr>
            <a:r>
              <a:rPr lang="zh-CN" altLang="en-US" sz="2000" b="1" dirty="0">
                <a:solidFill>
                  <a:srgbClr val="C00000"/>
                </a:solidFill>
              </a:rPr>
              <a:t>主动测试</a:t>
            </a:r>
            <a:r>
              <a:rPr lang="zh-CN" altLang="en-US" sz="2000" b="1" dirty="0"/>
              <a:t>方案</a:t>
            </a:r>
            <a:endParaRPr lang="en-US" altLang="zh-CN" sz="2000" b="1" dirty="0"/>
          </a:p>
          <a:p>
            <a:pPr marL="285750" indent="-285750">
              <a:buFont typeface="Wingdings" panose="05000000000000000000" pitchFamily="2" charset="2"/>
              <a:buChar char="l"/>
            </a:pPr>
            <a:endParaRPr lang="zh-CN" altLang="en-US" b="1" dirty="0"/>
          </a:p>
        </p:txBody>
      </p:sp>
    </p:spTree>
    <p:extLst>
      <p:ext uri="{BB962C8B-B14F-4D97-AF65-F5344CB8AC3E}">
        <p14:creationId xmlns:p14="http://schemas.microsoft.com/office/powerpoint/2010/main" val="18064052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CFD4A0A-99F8-4DEF-A526-4D475747FD21}"/>
              </a:ext>
            </a:extLst>
          </p:cNvPr>
          <p:cNvPicPr>
            <a:picLocks noChangeAspect="1"/>
          </p:cNvPicPr>
          <p:nvPr/>
        </p:nvPicPr>
        <p:blipFill>
          <a:blip r:embed="rId3"/>
          <a:stretch>
            <a:fillRect/>
          </a:stretch>
        </p:blipFill>
        <p:spPr>
          <a:xfrm>
            <a:off x="4318771" y="1632618"/>
            <a:ext cx="4825229" cy="2824810"/>
          </a:xfrm>
          <a:prstGeom prst="rect">
            <a:avLst/>
          </a:prstGeom>
        </p:spPr>
      </p:pic>
      <p:sp>
        <p:nvSpPr>
          <p:cNvPr id="4" name="矩形 3">
            <a:extLst>
              <a:ext uri="{FF2B5EF4-FFF2-40B4-BE49-F238E27FC236}">
                <a16:creationId xmlns:a16="http://schemas.microsoft.com/office/drawing/2014/main" id="{6712A447-D8D4-4F33-8711-7D87E7556883}"/>
              </a:ext>
            </a:extLst>
          </p:cNvPr>
          <p:cNvSpPr/>
          <p:nvPr/>
        </p:nvSpPr>
        <p:spPr>
          <a:xfrm>
            <a:off x="249349" y="857654"/>
            <a:ext cx="7601761"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面向</a:t>
            </a:r>
            <a:r>
              <a:rPr lang="en-US" altLang="zh-CN" sz="3200" b="1" dirty="0">
                <a:solidFill>
                  <a:schemeClr val="accent1"/>
                </a:solidFill>
                <a:latin typeface="微软雅黑" panose="020B0503020204020204" pitchFamily="34" charset="-122"/>
                <a:ea typeface="微软雅黑" panose="020B0503020204020204" pitchFamily="34" charset="-122"/>
                <a:cs typeface="+mj-cs"/>
              </a:rPr>
              <a:t>TSN</a:t>
            </a:r>
            <a:r>
              <a:rPr lang="zh-CN" altLang="en-US" sz="3200" b="1" dirty="0">
                <a:solidFill>
                  <a:schemeClr val="accent1"/>
                </a:solidFill>
                <a:latin typeface="微软雅黑" panose="020B0503020204020204" pitchFamily="34" charset="-122"/>
                <a:ea typeface="微软雅黑" panose="020B0503020204020204" pitchFamily="34" charset="-122"/>
                <a:cs typeface="+mj-cs"/>
              </a:rPr>
              <a:t>的同步性能测试系统及方法研究</a:t>
            </a:r>
          </a:p>
        </p:txBody>
      </p:sp>
      <p:sp>
        <p:nvSpPr>
          <p:cNvPr id="6" name="文本框 5">
            <a:extLst>
              <a:ext uri="{FF2B5EF4-FFF2-40B4-BE49-F238E27FC236}">
                <a16:creationId xmlns:a16="http://schemas.microsoft.com/office/drawing/2014/main" id="{0CCAE528-DE99-4CD4-BA3F-B9ADB84D3F64}"/>
              </a:ext>
            </a:extLst>
          </p:cNvPr>
          <p:cNvSpPr txBox="1"/>
          <p:nvPr/>
        </p:nvSpPr>
        <p:spPr>
          <a:xfrm>
            <a:off x="354588" y="4677707"/>
            <a:ext cx="8434823" cy="1366849"/>
          </a:xfrm>
          <a:prstGeom prst="rect">
            <a:avLst/>
          </a:prstGeom>
          <a:noFill/>
        </p:spPr>
        <p:txBody>
          <a:bodyPr wrap="square" rtlCol="0">
            <a:spAutoFit/>
          </a:bodyPr>
          <a:lstStyle/>
          <a:p>
            <a:pPr>
              <a:lnSpc>
                <a:spcPct val="150000"/>
              </a:lnSpc>
              <a:spcAft>
                <a:spcPts val="600"/>
              </a:spcAft>
            </a:pPr>
            <a:r>
              <a:rPr lang="en-US" altLang="zh-CN" dirty="0">
                <a:latin typeface="微软雅黑" panose="020B0503020204020204" pitchFamily="34" charset="-122"/>
                <a:ea typeface="微软雅黑" panose="020B0503020204020204" pitchFamily="34" charset="-122"/>
              </a:rPr>
              <a:t>TSN</a:t>
            </a:r>
            <a:r>
              <a:rPr lang="zh-CN" altLang="en-US" dirty="0">
                <a:latin typeface="微软雅黑" panose="020B0503020204020204" pitchFamily="34" charset="-122"/>
                <a:ea typeface="微软雅黑" panose="020B0503020204020204" pitchFamily="34" charset="-122"/>
              </a:rPr>
              <a:t>交换机与端节点均搭载实时</a:t>
            </a:r>
            <a:r>
              <a:rPr lang="en-US" altLang="zh-CN" dirty="0">
                <a:latin typeface="微软雅黑" panose="020B0503020204020204" pitchFamily="34" charset="-122"/>
                <a:ea typeface="微软雅黑" panose="020B0503020204020204" pitchFamily="34" charset="-122"/>
              </a:rPr>
              <a:t>Linux</a:t>
            </a:r>
            <a:r>
              <a:rPr lang="zh-CN" altLang="en-US" dirty="0">
                <a:latin typeface="微软雅黑" panose="020B0503020204020204" pitchFamily="34" charset="-122"/>
                <a:ea typeface="微软雅黑" panose="020B0503020204020204" pitchFamily="34" charset="-122"/>
              </a:rPr>
              <a:t>内核，将时钟同步程序通过</a:t>
            </a:r>
            <a:r>
              <a:rPr lang="zh-CN" altLang="en-US" b="1" dirty="0">
                <a:solidFill>
                  <a:srgbClr val="FF0000"/>
                </a:solidFill>
                <a:latin typeface="微软雅黑" panose="020B0503020204020204" pitchFamily="34" charset="-122"/>
                <a:ea typeface="微软雅黑" panose="020B0503020204020204" pitchFamily="34" charset="-122"/>
              </a:rPr>
              <a:t>应用层程序</a:t>
            </a:r>
            <a:r>
              <a:rPr lang="zh-CN" altLang="en-US" dirty="0">
                <a:latin typeface="微软雅黑" panose="020B0503020204020204" pitchFamily="34" charset="-122"/>
                <a:ea typeface="微软雅黑" panose="020B0503020204020204" pitchFamily="34" charset="-122"/>
              </a:rPr>
              <a:t>实现，运行在实时</a:t>
            </a:r>
            <a:r>
              <a:rPr lang="en-US" altLang="zh-CN" dirty="0">
                <a:latin typeface="微软雅黑" panose="020B0503020204020204" pitchFamily="34" charset="-122"/>
                <a:ea typeface="微软雅黑" panose="020B0503020204020204" pitchFamily="34" charset="-122"/>
              </a:rPr>
              <a:t>Linux</a:t>
            </a:r>
            <a:r>
              <a:rPr lang="zh-CN" altLang="en-US" dirty="0">
                <a:latin typeface="微软雅黑" panose="020B0503020204020204" pitchFamily="34" charset="-122"/>
                <a:ea typeface="微软雅黑" panose="020B0503020204020204" pitchFamily="34" charset="-122"/>
              </a:rPr>
              <a:t>内核上，保证</a:t>
            </a:r>
            <a:r>
              <a:rPr lang="zh-CN" altLang="en-US" b="1" dirty="0">
                <a:solidFill>
                  <a:srgbClr val="FF0000"/>
                </a:solidFill>
                <a:latin typeface="微软雅黑" panose="020B0503020204020204" pitchFamily="34" charset="-122"/>
                <a:ea typeface="微软雅黑" panose="020B0503020204020204" pitchFamily="34" charset="-122"/>
              </a:rPr>
              <a:t>时钟同步最高优先级</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spcAft>
                <a:spcPts val="600"/>
              </a:spcAft>
            </a:pPr>
            <a:r>
              <a:rPr lang="zh-CN" altLang="en-US" dirty="0">
                <a:latin typeface="微软雅黑" panose="020B0503020204020204" pitchFamily="34" charset="-122"/>
                <a:ea typeface="微软雅黑" panose="020B0503020204020204" pitchFamily="34" charset="-122"/>
              </a:rPr>
              <a:t>实时</a:t>
            </a:r>
            <a:r>
              <a:rPr lang="en-US" altLang="zh-CN" dirty="0">
                <a:latin typeface="微软雅黑" panose="020B0503020204020204" pitchFamily="34" charset="-122"/>
                <a:ea typeface="微软雅黑" panose="020B0503020204020204" pitchFamily="34" charset="-122"/>
              </a:rPr>
              <a:t>Linux</a:t>
            </a:r>
            <a:r>
              <a:rPr lang="zh-CN" altLang="en-US" dirty="0">
                <a:latin typeface="微软雅黑" panose="020B0503020204020204" pitchFamily="34" charset="-122"/>
                <a:ea typeface="微软雅黑" panose="020B0503020204020204" pitchFamily="34" charset="-122"/>
              </a:rPr>
              <a:t>方案：</a:t>
            </a:r>
            <a:r>
              <a:rPr lang="en-US" altLang="zh-CN" b="1" dirty="0">
                <a:solidFill>
                  <a:srgbClr val="FF0000"/>
                </a:solidFill>
                <a:latin typeface="微软雅黑" panose="020B0503020204020204" pitchFamily="34" charset="-122"/>
                <a:ea typeface="微软雅黑" panose="020B0503020204020204" pitchFamily="34" charset="-122"/>
              </a:rPr>
              <a:t>Preempt-RT</a:t>
            </a:r>
            <a:r>
              <a:rPr lang="zh-CN" altLang="en-US" b="1" dirty="0">
                <a:solidFill>
                  <a:srgbClr val="FF0000"/>
                </a:solidFill>
                <a:latin typeface="微软雅黑" panose="020B0503020204020204" pitchFamily="34" charset="-122"/>
                <a:ea typeface="微软雅黑" panose="020B0503020204020204" pitchFamily="34" charset="-122"/>
              </a:rPr>
              <a:t>（单核）</a:t>
            </a:r>
            <a:endParaRPr lang="en-US" altLang="zh-CN" dirty="0">
              <a:latin typeface="微软雅黑" panose="020B0503020204020204" pitchFamily="34" charset="-122"/>
              <a:ea typeface="微软雅黑" panose="020B0503020204020204" pitchFamily="34" charset="-122"/>
            </a:endParaRPr>
          </a:p>
        </p:txBody>
      </p:sp>
      <p:sp>
        <p:nvSpPr>
          <p:cNvPr id="56" name="文本框 55">
            <a:extLst>
              <a:ext uri="{FF2B5EF4-FFF2-40B4-BE49-F238E27FC236}">
                <a16:creationId xmlns:a16="http://schemas.microsoft.com/office/drawing/2014/main" id="{6FF9526B-AA1E-467E-BF5C-748A9D89CC59}"/>
              </a:ext>
            </a:extLst>
          </p:cNvPr>
          <p:cNvSpPr txBox="1"/>
          <p:nvPr/>
        </p:nvSpPr>
        <p:spPr>
          <a:xfrm>
            <a:off x="494024" y="1810495"/>
            <a:ext cx="4626615" cy="2582566"/>
          </a:xfrm>
          <a:prstGeom prst="rect">
            <a:avLst/>
          </a:prstGeom>
          <a:noFill/>
        </p:spPr>
        <p:txBody>
          <a:bodyPr wrap="square" rtlCol="0">
            <a:spAutoFit/>
          </a:bodyPr>
          <a:lstStyle/>
          <a:p>
            <a:pPr marL="342900" lvl="1" indent="-342900">
              <a:lnSpc>
                <a:spcPct val="150000"/>
              </a:lnSpc>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基于</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TSN</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测试系统的测试</a:t>
            </a:r>
            <a:endParaRPr lang="en-US" altLang="zh-CN" sz="2000" b="1" dirty="0">
              <a:latin typeface="微软雅黑" panose="020B0503020204020204" pitchFamily="34" charset="-122"/>
              <a:ea typeface="微软雅黑" panose="020B0503020204020204" pitchFamily="34" charset="-122"/>
              <a:cs typeface="Times New Roman" panose="02020603050405020304" pitchFamily="18" charset="0"/>
            </a:endParaRPr>
          </a:p>
          <a:p>
            <a:pPr marL="742950" lvl="1" indent="-285750">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不同</a:t>
            </a:r>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模型</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下</a:t>
            </a:r>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同步精度</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测试</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742950" lvl="1" indent="-285750">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不同</a:t>
            </a:r>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同步方法</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下</a:t>
            </a:r>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同步精度</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测试</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742950" lvl="1" indent="-285750">
              <a:lnSpc>
                <a:spcPct val="150000"/>
              </a:lnSpc>
              <a:buFont typeface="Wingdings" panose="05000000000000000000" pitchFamily="2" charset="2"/>
              <a:buChar char="p"/>
            </a:pPr>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同步稳定性</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测试</a:t>
            </a:r>
          </a:p>
          <a:p>
            <a:pPr marL="742950" lvl="1" indent="-285750">
              <a:lnSpc>
                <a:spcPct val="150000"/>
              </a:lnSpc>
              <a:buFont typeface="Wingdings" panose="05000000000000000000" pitchFamily="2" charset="2"/>
              <a:buChar char="p"/>
            </a:pPr>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同步可靠性</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测试</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742950" lvl="1" indent="-285750">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不同同步方法下</a:t>
            </a:r>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传输时延</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测试</a:t>
            </a:r>
          </a:p>
        </p:txBody>
      </p:sp>
      <p:cxnSp>
        <p:nvCxnSpPr>
          <p:cNvPr id="8" name="直接连接符 7">
            <a:extLst>
              <a:ext uri="{FF2B5EF4-FFF2-40B4-BE49-F238E27FC236}">
                <a16:creationId xmlns:a16="http://schemas.microsoft.com/office/drawing/2014/main" id="{EDF67407-C459-454F-95B8-FF21435E25CF}"/>
              </a:ext>
            </a:extLst>
          </p:cNvPr>
          <p:cNvCxnSpPr/>
          <p:nvPr/>
        </p:nvCxnSpPr>
        <p:spPr>
          <a:xfrm>
            <a:off x="19716" y="6150534"/>
            <a:ext cx="910456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718B2868-C4C1-465E-A142-2BC4C2A571CE}"/>
              </a:ext>
            </a:extLst>
          </p:cNvPr>
          <p:cNvSpPr txBox="1"/>
          <p:nvPr/>
        </p:nvSpPr>
        <p:spPr>
          <a:xfrm>
            <a:off x="168043" y="6282086"/>
            <a:ext cx="1097280" cy="369332"/>
          </a:xfrm>
          <a:prstGeom prst="rect">
            <a:avLst/>
          </a:prstGeom>
          <a:noFill/>
        </p:spPr>
        <p:txBody>
          <a:bodyPr wrap="square">
            <a:spAutoFit/>
          </a:bodyPr>
          <a:lstStyle/>
          <a:p>
            <a:pPr algn="ctr"/>
            <a:r>
              <a:rPr lang="zh-CN" altLang="en-US" sz="1800" kern="100" dirty="0">
                <a:latin typeface="微软雅黑" panose="020B0503020204020204" pitchFamily="34" charset="-122"/>
                <a:ea typeface="微软雅黑" panose="020B0503020204020204" pitchFamily="34" charset="-122"/>
              </a:rPr>
              <a:t>参数设置</a:t>
            </a:r>
            <a:endParaRPr lang="zh-CN" altLang="en-US" dirty="0"/>
          </a:p>
        </p:txBody>
      </p:sp>
      <p:sp>
        <p:nvSpPr>
          <p:cNvPr id="11" name="矩形 10">
            <a:extLst>
              <a:ext uri="{FF2B5EF4-FFF2-40B4-BE49-F238E27FC236}">
                <a16:creationId xmlns:a16="http://schemas.microsoft.com/office/drawing/2014/main" id="{0EF8842F-0D26-4856-B135-FB700E0D76F8}"/>
              </a:ext>
            </a:extLst>
          </p:cNvPr>
          <p:cNvSpPr/>
          <p:nvPr/>
        </p:nvSpPr>
        <p:spPr>
          <a:xfrm>
            <a:off x="5320825" y="6207009"/>
            <a:ext cx="3501813" cy="570284"/>
          </a:xfrm>
          <a:prstGeom prst="rect">
            <a:avLst/>
          </a:prstGeom>
        </p:spPr>
        <p:txBody>
          <a:bodyPr wrap="square">
            <a:spAutoFit/>
          </a:bodyPr>
          <a:lstStyle/>
          <a:p>
            <a:pPr>
              <a:lnSpc>
                <a:spcPct val="150000"/>
              </a:lnSpc>
            </a:pPr>
            <a:r>
              <a:rPr lang="zh-CN" altLang="en-US" sz="1100" kern="100" dirty="0">
                <a:latin typeface="微软雅黑" panose="020B0503020204020204" pitchFamily="34" charset="-122"/>
                <a:ea typeface="微软雅黑" panose="020B0503020204020204" pitchFamily="34" charset="-122"/>
              </a:rPr>
              <a:t>交换机</a:t>
            </a:r>
            <a:r>
              <a:rPr lang="en-US" altLang="zh-CN" sz="1100" kern="100" dirty="0">
                <a:latin typeface="微软雅黑" panose="020B0503020204020204" pitchFamily="34" charset="-122"/>
                <a:ea typeface="微软雅黑" panose="020B0503020204020204" pitchFamily="34" charset="-122"/>
              </a:rPr>
              <a:t>S1</a:t>
            </a:r>
            <a:r>
              <a:rPr lang="zh-CN" altLang="en-US" sz="1100" kern="100" dirty="0">
                <a:latin typeface="微软雅黑" panose="020B0503020204020204" pitchFamily="34" charset="-122"/>
                <a:ea typeface="微软雅黑" panose="020B0503020204020204" pitchFamily="34" charset="-122"/>
              </a:rPr>
              <a:t>作为交换机</a:t>
            </a:r>
            <a:r>
              <a:rPr lang="en-US" altLang="zh-CN" sz="1100" kern="100" dirty="0">
                <a:latin typeface="微软雅黑" panose="020B0503020204020204" pitchFamily="34" charset="-122"/>
                <a:ea typeface="微软雅黑" panose="020B0503020204020204" pitchFamily="34" charset="-122"/>
              </a:rPr>
              <a:t>S2</a:t>
            </a:r>
            <a:r>
              <a:rPr lang="zh-CN" altLang="en-US" sz="1100" kern="100" dirty="0">
                <a:latin typeface="微软雅黑" panose="020B0503020204020204" pitchFamily="34" charset="-122"/>
                <a:ea typeface="微软雅黑" panose="020B0503020204020204" pitchFamily="34" charset="-122"/>
              </a:rPr>
              <a:t>、端节点</a:t>
            </a:r>
            <a:r>
              <a:rPr lang="en-US" altLang="zh-CN" sz="1100" kern="100" dirty="0">
                <a:latin typeface="微软雅黑" panose="020B0503020204020204" pitchFamily="34" charset="-122"/>
                <a:ea typeface="微软雅黑" panose="020B0503020204020204" pitchFamily="34" charset="-122"/>
              </a:rPr>
              <a:t>A</a:t>
            </a:r>
            <a:r>
              <a:rPr lang="zh-CN" altLang="en-US" sz="1100" kern="100" dirty="0">
                <a:latin typeface="微软雅黑" panose="020B0503020204020204" pitchFamily="34" charset="-122"/>
                <a:ea typeface="微软雅黑" panose="020B0503020204020204" pitchFamily="34" charset="-122"/>
              </a:rPr>
              <a:t>与</a:t>
            </a:r>
            <a:r>
              <a:rPr lang="en-US" altLang="zh-CN" sz="1100" kern="100" dirty="0">
                <a:latin typeface="微软雅黑" panose="020B0503020204020204" pitchFamily="34" charset="-122"/>
                <a:ea typeface="微软雅黑" panose="020B0503020204020204" pitchFamily="34" charset="-122"/>
              </a:rPr>
              <a:t>B</a:t>
            </a:r>
            <a:r>
              <a:rPr lang="zh-CN" altLang="en-US" sz="1100" kern="100" dirty="0">
                <a:latin typeface="微软雅黑" panose="020B0503020204020204" pitchFamily="34" charset="-122"/>
                <a:ea typeface="微软雅黑" panose="020B0503020204020204" pitchFamily="34" charset="-122"/>
              </a:rPr>
              <a:t>的主时钟</a:t>
            </a:r>
            <a:endParaRPr lang="en-US" altLang="zh-CN" sz="1100" kern="100" dirty="0">
              <a:latin typeface="微软雅黑" panose="020B0503020204020204" pitchFamily="34" charset="-122"/>
              <a:ea typeface="微软雅黑" panose="020B0503020204020204" pitchFamily="34" charset="-122"/>
            </a:endParaRPr>
          </a:p>
          <a:p>
            <a:pPr>
              <a:lnSpc>
                <a:spcPct val="150000"/>
              </a:lnSpc>
            </a:pPr>
            <a:r>
              <a:rPr lang="zh-CN" altLang="en-US" sz="1100" kern="100" dirty="0">
                <a:latin typeface="微软雅黑" panose="020B0503020204020204" pitchFamily="34" charset="-122"/>
                <a:ea typeface="微软雅黑" panose="020B0503020204020204" pitchFamily="34" charset="-122"/>
              </a:rPr>
              <a:t>交换机</a:t>
            </a:r>
            <a:r>
              <a:rPr lang="en-US" altLang="zh-CN" sz="1100" kern="100" dirty="0">
                <a:latin typeface="微软雅黑" panose="020B0503020204020204" pitchFamily="34" charset="-122"/>
                <a:ea typeface="微软雅黑" panose="020B0503020204020204" pitchFamily="34" charset="-122"/>
              </a:rPr>
              <a:t>S2</a:t>
            </a:r>
            <a:r>
              <a:rPr lang="zh-CN" altLang="en-US" sz="1100" kern="100" dirty="0">
                <a:latin typeface="微软雅黑" panose="020B0503020204020204" pitchFamily="34" charset="-122"/>
                <a:ea typeface="微软雅黑" panose="020B0503020204020204" pitchFamily="34" charset="-122"/>
              </a:rPr>
              <a:t>作为端节点</a:t>
            </a:r>
            <a:r>
              <a:rPr lang="en-US" altLang="zh-CN" sz="1100" kern="100" dirty="0">
                <a:latin typeface="微软雅黑" panose="020B0503020204020204" pitchFamily="34" charset="-122"/>
                <a:ea typeface="微软雅黑" panose="020B0503020204020204" pitchFamily="34" charset="-122"/>
              </a:rPr>
              <a:t>C</a:t>
            </a:r>
            <a:r>
              <a:rPr lang="zh-CN" altLang="en-US" sz="1100" kern="100" dirty="0">
                <a:latin typeface="微软雅黑" panose="020B0503020204020204" pitchFamily="34" charset="-122"/>
                <a:ea typeface="微软雅黑" panose="020B0503020204020204" pitchFamily="34" charset="-122"/>
              </a:rPr>
              <a:t>和</a:t>
            </a:r>
            <a:r>
              <a:rPr lang="en-US" altLang="zh-CN" sz="1100" kern="100" dirty="0">
                <a:latin typeface="微软雅黑" panose="020B0503020204020204" pitchFamily="34" charset="-122"/>
                <a:ea typeface="微软雅黑" panose="020B0503020204020204" pitchFamily="34" charset="-122"/>
              </a:rPr>
              <a:t>D</a:t>
            </a:r>
            <a:r>
              <a:rPr lang="zh-CN" altLang="en-US" sz="1100" kern="100" dirty="0">
                <a:latin typeface="微软雅黑" panose="020B0503020204020204" pitchFamily="34" charset="-122"/>
                <a:ea typeface="微软雅黑" panose="020B0503020204020204" pitchFamily="34" charset="-122"/>
              </a:rPr>
              <a:t>的主时钟</a:t>
            </a:r>
            <a:endParaRPr lang="en-US" altLang="zh-CN" sz="1100" kern="1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374AFD67-6408-49E8-9F6A-12721B239D34}"/>
              </a:ext>
            </a:extLst>
          </p:cNvPr>
          <p:cNvSpPr txBox="1"/>
          <p:nvPr/>
        </p:nvSpPr>
        <p:spPr>
          <a:xfrm>
            <a:off x="1614813" y="6181609"/>
            <a:ext cx="1770882" cy="570284"/>
          </a:xfrm>
          <a:prstGeom prst="rect">
            <a:avLst/>
          </a:prstGeom>
        </p:spPr>
        <p:txBody>
          <a:bodyPr wrap="square">
            <a:spAutoFit/>
          </a:bodyPr>
          <a:lstStyle>
            <a:defPPr>
              <a:defRPr lang="zh-CN"/>
            </a:defPPr>
            <a:lvl1pPr>
              <a:lnSpc>
                <a:spcPct val="150000"/>
              </a:lnSpc>
              <a:defRPr sz="1100" kern="100">
                <a:latin typeface="微软雅黑" panose="020B0503020204020204" pitchFamily="34" charset="-122"/>
                <a:ea typeface="微软雅黑" panose="020B0503020204020204" pitchFamily="34" charset="-122"/>
              </a:defRPr>
            </a:lvl1pPr>
          </a:lstStyle>
          <a:p>
            <a:r>
              <a:rPr lang="en-US" altLang="zh-CN" dirty="0"/>
              <a:t>GM</a:t>
            </a:r>
            <a:r>
              <a:rPr lang="zh-CN" altLang="en-US" dirty="0"/>
              <a:t>：交换机</a:t>
            </a:r>
            <a:r>
              <a:rPr lang="en-US" altLang="zh-CN" dirty="0"/>
              <a:t>S1</a:t>
            </a:r>
          </a:p>
          <a:p>
            <a:r>
              <a:rPr lang="zh-CN" altLang="en-US" dirty="0"/>
              <a:t>其余节点按角色分配设置</a:t>
            </a:r>
            <a:endParaRPr lang="en-US" altLang="zh-CN" dirty="0"/>
          </a:p>
        </p:txBody>
      </p:sp>
      <p:sp>
        <p:nvSpPr>
          <p:cNvPr id="14" name="文本框 13">
            <a:extLst>
              <a:ext uri="{FF2B5EF4-FFF2-40B4-BE49-F238E27FC236}">
                <a16:creationId xmlns:a16="http://schemas.microsoft.com/office/drawing/2014/main" id="{BCA055BD-6DEC-4524-BAFD-E3E605EAFB50}"/>
              </a:ext>
            </a:extLst>
          </p:cNvPr>
          <p:cNvSpPr txBox="1"/>
          <p:nvPr/>
        </p:nvSpPr>
        <p:spPr>
          <a:xfrm>
            <a:off x="4050229" y="6308566"/>
            <a:ext cx="1420960" cy="316369"/>
          </a:xfrm>
          <a:prstGeom prst="rect">
            <a:avLst/>
          </a:prstGeom>
        </p:spPr>
        <p:txBody>
          <a:bodyPr wrap="square">
            <a:spAutoFit/>
          </a:bodyPr>
          <a:lstStyle>
            <a:defPPr>
              <a:defRPr lang="zh-CN"/>
            </a:defPPr>
            <a:lvl1pPr>
              <a:lnSpc>
                <a:spcPct val="150000"/>
              </a:lnSpc>
              <a:defRPr sz="1100" kern="100">
                <a:latin typeface="微软雅黑" panose="020B0503020204020204" pitchFamily="34" charset="-122"/>
                <a:ea typeface="微软雅黑" panose="020B0503020204020204" pitchFamily="34" charset="-122"/>
              </a:defRPr>
            </a:lvl1pPr>
          </a:lstStyle>
          <a:p>
            <a:r>
              <a:rPr lang="en-US" altLang="zh-CN" dirty="0"/>
              <a:t>IEEE 802.1AS</a:t>
            </a:r>
            <a:r>
              <a:rPr lang="zh-CN" altLang="en-US" dirty="0"/>
              <a:t>方案：</a:t>
            </a:r>
          </a:p>
        </p:txBody>
      </p:sp>
      <p:sp>
        <p:nvSpPr>
          <p:cNvPr id="16" name="文本框 15">
            <a:extLst>
              <a:ext uri="{FF2B5EF4-FFF2-40B4-BE49-F238E27FC236}">
                <a16:creationId xmlns:a16="http://schemas.microsoft.com/office/drawing/2014/main" id="{BC2315B3-7130-448D-AB97-DAB0E6B58A78}"/>
              </a:ext>
            </a:extLst>
          </p:cNvPr>
          <p:cNvSpPr txBox="1"/>
          <p:nvPr/>
        </p:nvSpPr>
        <p:spPr>
          <a:xfrm>
            <a:off x="5719181" y="4423185"/>
            <a:ext cx="2705100" cy="369332"/>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rPr>
              <a:t>TSN </a:t>
            </a:r>
            <a:r>
              <a:rPr lang="zh-CN" altLang="en-US" b="1" dirty="0">
                <a:latin typeface="微软雅黑" panose="020B0503020204020204" pitchFamily="34" charset="-122"/>
                <a:ea typeface="微软雅黑" panose="020B0503020204020204" pitchFamily="34" charset="-122"/>
              </a:rPr>
              <a:t>测试系统拓扑结构</a:t>
            </a:r>
          </a:p>
        </p:txBody>
      </p:sp>
      <p:sp>
        <p:nvSpPr>
          <p:cNvPr id="2" name="文本框 1">
            <a:extLst>
              <a:ext uri="{FF2B5EF4-FFF2-40B4-BE49-F238E27FC236}">
                <a16:creationId xmlns:a16="http://schemas.microsoft.com/office/drawing/2014/main" id="{D058B0C8-2C38-4069-A019-25EA5246D263}"/>
              </a:ext>
            </a:extLst>
          </p:cNvPr>
          <p:cNvSpPr txBox="1"/>
          <p:nvPr/>
        </p:nvSpPr>
        <p:spPr>
          <a:xfrm>
            <a:off x="4640003" y="1832212"/>
            <a:ext cx="411480" cy="461665"/>
          </a:xfrm>
          <a:prstGeom prst="rect">
            <a:avLst/>
          </a:prstGeom>
          <a:noFill/>
        </p:spPr>
        <p:txBody>
          <a:bodyPr wrap="square" rtlCol="0">
            <a:spAutoFit/>
          </a:bodyPr>
          <a:lstStyle/>
          <a:p>
            <a:r>
              <a:rPr lang="en-US" altLang="zh-CN" sz="2400" b="1" dirty="0">
                <a:ln w="9525">
                  <a:solidFill>
                    <a:schemeClr val="bg1"/>
                  </a:solidFill>
                  <a:prstDash val="solid"/>
                </a:ln>
                <a:solidFill>
                  <a:srgbClr val="C00000"/>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rPr>
              <a:t>A</a:t>
            </a:r>
            <a:endParaRPr lang="zh-CN" altLang="en-US" sz="2400" b="1" dirty="0">
              <a:ln w="9525">
                <a:solidFill>
                  <a:schemeClr val="bg1"/>
                </a:solidFill>
                <a:prstDash val="solid"/>
              </a:ln>
              <a:solidFill>
                <a:srgbClr val="C00000"/>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43F7A358-F4F4-488F-AE14-6D369F8F8224}"/>
              </a:ext>
            </a:extLst>
          </p:cNvPr>
          <p:cNvSpPr txBox="1"/>
          <p:nvPr/>
        </p:nvSpPr>
        <p:spPr>
          <a:xfrm>
            <a:off x="4640003" y="3686324"/>
            <a:ext cx="411480" cy="461665"/>
          </a:xfrm>
          <a:prstGeom prst="rect">
            <a:avLst/>
          </a:prstGeom>
          <a:noFill/>
        </p:spPr>
        <p:txBody>
          <a:bodyPr wrap="square" rtlCol="0">
            <a:spAutoFit/>
          </a:bodyPr>
          <a:lstStyle/>
          <a:p>
            <a:r>
              <a:rPr lang="en-US" altLang="zh-CN" sz="2400" b="1" dirty="0">
                <a:ln w="9525">
                  <a:solidFill>
                    <a:schemeClr val="bg1"/>
                  </a:solidFill>
                  <a:prstDash val="solid"/>
                </a:ln>
                <a:solidFill>
                  <a:srgbClr val="C00000"/>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rPr>
              <a:t>B</a:t>
            </a:r>
            <a:endParaRPr lang="zh-CN" altLang="en-US" sz="2400" b="1" dirty="0">
              <a:ln w="9525">
                <a:solidFill>
                  <a:schemeClr val="bg1"/>
                </a:solidFill>
                <a:prstDash val="solid"/>
              </a:ln>
              <a:solidFill>
                <a:srgbClr val="C00000"/>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67871C37-05AA-429F-9D60-C58D896E9737}"/>
              </a:ext>
            </a:extLst>
          </p:cNvPr>
          <p:cNvSpPr txBox="1"/>
          <p:nvPr/>
        </p:nvSpPr>
        <p:spPr>
          <a:xfrm>
            <a:off x="8377931" y="1832212"/>
            <a:ext cx="411480" cy="461665"/>
          </a:xfrm>
          <a:prstGeom prst="rect">
            <a:avLst/>
          </a:prstGeom>
          <a:noFill/>
        </p:spPr>
        <p:txBody>
          <a:bodyPr wrap="square" rtlCol="0">
            <a:spAutoFit/>
          </a:bodyPr>
          <a:lstStyle/>
          <a:p>
            <a:r>
              <a:rPr lang="en-US" altLang="zh-CN" sz="2400" b="1" dirty="0">
                <a:ln w="9525">
                  <a:solidFill>
                    <a:schemeClr val="bg1"/>
                  </a:solidFill>
                  <a:prstDash val="solid"/>
                </a:ln>
                <a:solidFill>
                  <a:srgbClr val="C00000"/>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rPr>
              <a:t>C</a:t>
            </a:r>
            <a:endParaRPr lang="zh-CN" altLang="en-US" sz="2400" b="1" dirty="0">
              <a:ln w="9525">
                <a:solidFill>
                  <a:schemeClr val="bg1"/>
                </a:solidFill>
                <a:prstDash val="solid"/>
              </a:ln>
              <a:solidFill>
                <a:srgbClr val="C00000"/>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58A0B734-4861-47E0-8629-952227B734C5}"/>
              </a:ext>
            </a:extLst>
          </p:cNvPr>
          <p:cNvSpPr txBox="1"/>
          <p:nvPr/>
        </p:nvSpPr>
        <p:spPr>
          <a:xfrm>
            <a:off x="8378560" y="3686324"/>
            <a:ext cx="411480" cy="461665"/>
          </a:xfrm>
          <a:prstGeom prst="rect">
            <a:avLst/>
          </a:prstGeom>
          <a:noFill/>
        </p:spPr>
        <p:txBody>
          <a:bodyPr wrap="square" rtlCol="0">
            <a:spAutoFit/>
          </a:bodyPr>
          <a:lstStyle/>
          <a:p>
            <a:r>
              <a:rPr lang="en-US" altLang="zh-CN" sz="2400" b="1" dirty="0">
                <a:ln w="9525">
                  <a:solidFill>
                    <a:schemeClr val="bg1"/>
                  </a:solidFill>
                  <a:prstDash val="solid"/>
                </a:ln>
                <a:solidFill>
                  <a:srgbClr val="C00000"/>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rPr>
              <a:t>D</a:t>
            </a:r>
            <a:endParaRPr lang="zh-CN" altLang="en-US" sz="2400" b="1" dirty="0">
              <a:ln w="9525">
                <a:solidFill>
                  <a:schemeClr val="bg1"/>
                </a:solidFill>
                <a:prstDash val="solid"/>
              </a:ln>
              <a:solidFill>
                <a:srgbClr val="C00000"/>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ACE9C5E1-9970-4DCC-9792-973E2EFF9034}"/>
              </a:ext>
            </a:extLst>
          </p:cNvPr>
          <p:cNvSpPr txBox="1"/>
          <p:nvPr/>
        </p:nvSpPr>
        <p:spPr>
          <a:xfrm>
            <a:off x="5872599" y="2692869"/>
            <a:ext cx="704852" cy="461665"/>
          </a:xfrm>
          <a:prstGeom prst="rect">
            <a:avLst/>
          </a:prstGeom>
          <a:noFill/>
        </p:spPr>
        <p:txBody>
          <a:bodyPr wrap="square" rtlCol="0">
            <a:spAutoFit/>
          </a:bodyPr>
          <a:lstStyle/>
          <a:p>
            <a:r>
              <a:rPr lang="en-US" altLang="zh-CN" sz="2400" b="1" dirty="0">
                <a:ln w="9525">
                  <a:solidFill>
                    <a:schemeClr val="bg1"/>
                  </a:solidFill>
                  <a:prstDash val="solid"/>
                </a:ln>
                <a:solidFill>
                  <a:srgbClr val="C00000"/>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rPr>
              <a:t>S1</a:t>
            </a:r>
            <a:endParaRPr lang="zh-CN" altLang="en-US" sz="2400" b="1" dirty="0">
              <a:ln w="9525">
                <a:solidFill>
                  <a:schemeClr val="bg1"/>
                </a:solidFill>
                <a:prstDash val="solid"/>
              </a:ln>
              <a:solidFill>
                <a:srgbClr val="C00000"/>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23650EC5-F2EE-4D30-938A-0E2F76CBC1C7}"/>
              </a:ext>
            </a:extLst>
          </p:cNvPr>
          <p:cNvSpPr txBox="1"/>
          <p:nvPr/>
        </p:nvSpPr>
        <p:spPr>
          <a:xfrm>
            <a:off x="7100154" y="2692868"/>
            <a:ext cx="704852" cy="461665"/>
          </a:xfrm>
          <a:prstGeom prst="rect">
            <a:avLst/>
          </a:prstGeom>
          <a:noFill/>
        </p:spPr>
        <p:txBody>
          <a:bodyPr wrap="square" rtlCol="0">
            <a:spAutoFit/>
          </a:bodyPr>
          <a:lstStyle/>
          <a:p>
            <a:r>
              <a:rPr lang="en-US" altLang="zh-CN" sz="2400" b="1" dirty="0">
                <a:ln w="9525">
                  <a:solidFill>
                    <a:schemeClr val="bg1"/>
                  </a:solidFill>
                  <a:prstDash val="solid"/>
                </a:ln>
                <a:solidFill>
                  <a:srgbClr val="C00000"/>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rPr>
              <a:t>S2</a:t>
            </a:r>
            <a:endParaRPr lang="zh-CN" altLang="en-US" sz="2400" b="1" dirty="0">
              <a:ln w="9525">
                <a:solidFill>
                  <a:schemeClr val="bg1"/>
                </a:solidFill>
                <a:prstDash val="solid"/>
              </a:ln>
              <a:solidFill>
                <a:srgbClr val="C00000"/>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750423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712A447-D8D4-4F33-8711-7D87E7556883}"/>
              </a:ext>
            </a:extLst>
          </p:cNvPr>
          <p:cNvSpPr/>
          <p:nvPr/>
        </p:nvSpPr>
        <p:spPr>
          <a:xfrm>
            <a:off x="249349" y="857654"/>
            <a:ext cx="7601761"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面向</a:t>
            </a:r>
            <a:r>
              <a:rPr lang="en-US" altLang="zh-CN" sz="3200" b="1" dirty="0">
                <a:solidFill>
                  <a:schemeClr val="accent1"/>
                </a:solidFill>
                <a:latin typeface="微软雅黑" panose="020B0503020204020204" pitchFamily="34" charset="-122"/>
                <a:ea typeface="微软雅黑" panose="020B0503020204020204" pitchFamily="34" charset="-122"/>
                <a:cs typeface="+mj-cs"/>
              </a:rPr>
              <a:t>TSN</a:t>
            </a:r>
            <a:r>
              <a:rPr lang="zh-CN" altLang="en-US" sz="3200" b="1" dirty="0">
                <a:solidFill>
                  <a:schemeClr val="accent1"/>
                </a:solidFill>
                <a:latin typeface="微软雅黑" panose="020B0503020204020204" pitchFamily="34" charset="-122"/>
                <a:ea typeface="微软雅黑" panose="020B0503020204020204" pitchFamily="34" charset="-122"/>
                <a:cs typeface="+mj-cs"/>
              </a:rPr>
              <a:t>的同步性能测试系统及方法研究</a:t>
            </a:r>
          </a:p>
        </p:txBody>
      </p:sp>
      <p:pic>
        <p:nvPicPr>
          <p:cNvPr id="1026" name="Picture 2">
            <a:extLst>
              <a:ext uri="{FF2B5EF4-FFF2-40B4-BE49-F238E27FC236}">
                <a16:creationId xmlns:a16="http://schemas.microsoft.com/office/drawing/2014/main" id="{F2BBB860-3B6C-4EFD-BFF6-0A64A7DF68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716" y="2390547"/>
            <a:ext cx="3387302" cy="2550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a:extLst>
              <a:ext uri="{FF2B5EF4-FFF2-40B4-BE49-F238E27FC236}">
                <a16:creationId xmlns:a16="http://schemas.microsoft.com/office/drawing/2014/main" id="{EB30A927-8490-4DBC-9A7C-4E99AF04894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21591" y="2417353"/>
            <a:ext cx="3400677" cy="2550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连接符 4">
            <a:extLst>
              <a:ext uri="{FF2B5EF4-FFF2-40B4-BE49-F238E27FC236}">
                <a16:creationId xmlns:a16="http://schemas.microsoft.com/office/drawing/2014/main" id="{1085C7D3-C9BE-43F1-87AE-BAA2F3C0915D}"/>
              </a:ext>
            </a:extLst>
          </p:cNvPr>
          <p:cNvCxnSpPr/>
          <p:nvPr/>
        </p:nvCxnSpPr>
        <p:spPr>
          <a:xfrm>
            <a:off x="19716" y="6150534"/>
            <a:ext cx="910456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122EB95F-D9D4-4D12-81DE-92C2F4B122D4}"/>
              </a:ext>
            </a:extLst>
          </p:cNvPr>
          <p:cNvSpPr txBox="1"/>
          <p:nvPr/>
        </p:nvSpPr>
        <p:spPr>
          <a:xfrm>
            <a:off x="168043" y="6282086"/>
            <a:ext cx="1097280" cy="369332"/>
          </a:xfrm>
          <a:prstGeom prst="rect">
            <a:avLst/>
          </a:prstGeom>
          <a:noFill/>
        </p:spPr>
        <p:txBody>
          <a:bodyPr wrap="square">
            <a:spAutoFit/>
          </a:bodyPr>
          <a:lstStyle/>
          <a:p>
            <a:pPr algn="ctr"/>
            <a:r>
              <a:rPr lang="zh-CN" altLang="en-US" sz="1800" kern="100" dirty="0">
                <a:latin typeface="微软雅黑" panose="020B0503020204020204" pitchFamily="34" charset="-122"/>
                <a:ea typeface="微软雅黑" panose="020B0503020204020204" pitchFamily="34" charset="-122"/>
              </a:rPr>
              <a:t>参数设置</a:t>
            </a:r>
            <a:endParaRPr lang="zh-CN" altLang="en-US" dirty="0"/>
          </a:p>
        </p:txBody>
      </p:sp>
      <p:sp>
        <p:nvSpPr>
          <p:cNvPr id="7" name="文本框 6">
            <a:extLst>
              <a:ext uri="{FF2B5EF4-FFF2-40B4-BE49-F238E27FC236}">
                <a16:creationId xmlns:a16="http://schemas.microsoft.com/office/drawing/2014/main" id="{3145152E-BF7D-4074-9694-D61267E74177}"/>
              </a:ext>
            </a:extLst>
          </p:cNvPr>
          <p:cNvSpPr txBox="1"/>
          <p:nvPr/>
        </p:nvSpPr>
        <p:spPr>
          <a:xfrm>
            <a:off x="302446" y="1859215"/>
            <a:ext cx="3358541" cy="458908"/>
          </a:xfrm>
          <a:prstGeom prst="rect">
            <a:avLst/>
          </a:prstGeom>
        </p:spPr>
        <p:txBody>
          <a:bodyPr wrap="square">
            <a:spAutoFit/>
          </a:bodyPr>
          <a:lstStyle>
            <a:defPPr>
              <a:defRPr lang="zh-CN"/>
            </a:defPPr>
            <a:lvl1pPr>
              <a:lnSpc>
                <a:spcPct val="150000"/>
              </a:lnSpc>
              <a:defRPr kern="100">
                <a:latin typeface="微软雅黑" panose="020B0503020204020204" pitchFamily="34" charset="-122"/>
                <a:ea typeface="微软雅黑" panose="020B0503020204020204" pitchFamily="34" charset="-122"/>
              </a:defRPr>
            </a:lvl1pPr>
          </a:lstStyle>
          <a:p>
            <a:pPr marL="285750" indent="-285750">
              <a:buFont typeface="Wingdings" panose="05000000000000000000" pitchFamily="2" charset="2"/>
              <a:buChar char="l"/>
            </a:pPr>
            <a:r>
              <a:rPr lang="zh-CN" altLang="en-US" b="1" dirty="0">
                <a:solidFill>
                  <a:srgbClr val="C00000"/>
                </a:solidFill>
              </a:rPr>
              <a:t>不同模型下同步精度</a:t>
            </a:r>
            <a:r>
              <a:rPr lang="zh-CN" altLang="en-US" b="1" dirty="0"/>
              <a:t>测试</a:t>
            </a:r>
          </a:p>
        </p:txBody>
      </p:sp>
      <p:graphicFrame>
        <p:nvGraphicFramePr>
          <p:cNvPr id="8" name="表格 7">
            <a:extLst>
              <a:ext uri="{FF2B5EF4-FFF2-40B4-BE49-F238E27FC236}">
                <a16:creationId xmlns:a16="http://schemas.microsoft.com/office/drawing/2014/main" id="{AF8794CE-5D66-49DE-96EF-77357645F4D4}"/>
              </a:ext>
            </a:extLst>
          </p:cNvPr>
          <p:cNvGraphicFramePr>
            <a:graphicFrameLocks noGrp="1"/>
          </p:cNvGraphicFramePr>
          <p:nvPr>
            <p:extLst>
              <p:ext uri="{D42A27DB-BD31-4B8C-83A1-F6EECF244321}">
                <p14:modId xmlns:p14="http://schemas.microsoft.com/office/powerpoint/2010/main" val="3217106222"/>
              </p:ext>
            </p:extLst>
          </p:nvPr>
        </p:nvGraphicFramePr>
        <p:xfrm>
          <a:off x="6439406" y="2472512"/>
          <a:ext cx="2589997" cy="2830501"/>
        </p:xfrm>
        <a:graphic>
          <a:graphicData uri="http://schemas.openxmlformats.org/drawingml/2006/table">
            <a:tbl>
              <a:tblPr lastRow="1">
                <a:tableStyleId>{74C1A8A3-306A-4EB7-A6B1-4F7E0EB9C5D6}</a:tableStyleId>
              </a:tblPr>
              <a:tblGrid>
                <a:gridCol w="934917">
                  <a:extLst>
                    <a:ext uri="{9D8B030D-6E8A-4147-A177-3AD203B41FA5}">
                      <a16:colId xmlns:a16="http://schemas.microsoft.com/office/drawing/2014/main" val="542745749"/>
                    </a:ext>
                  </a:extLst>
                </a:gridCol>
                <a:gridCol w="748337">
                  <a:extLst>
                    <a:ext uri="{9D8B030D-6E8A-4147-A177-3AD203B41FA5}">
                      <a16:colId xmlns:a16="http://schemas.microsoft.com/office/drawing/2014/main" val="919077352"/>
                    </a:ext>
                  </a:extLst>
                </a:gridCol>
                <a:gridCol w="906743">
                  <a:extLst>
                    <a:ext uri="{9D8B030D-6E8A-4147-A177-3AD203B41FA5}">
                      <a16:colId xmlns:a16="http://schemas.microsoft.com/office/drawing/2014/main" val="334838893"/>
                    </a:ext>
                  </a:extLst>
                </a:gridCol>
              </a:tblGrid>
              <a:tr h="664954">
                <a:tc>
                  <a:txBody>
                    <a:bodyPr/>
                    <a:lstStyle/>
                    <a:p>
                      <a:pPr algn="ctr"/>
                      <a:r>
                        <a:rPr lang="zh-CN" altLang="en-US" sz="1300" b="1" kern="100" dirty="0">
                          <a:effectLst/>
                          <a:latin typeface="Times New Roman" panose="02020603050405020304" pitchFamily="18" charset="0"/>
                          <a:ea typeface="微软雅黑" panose="020B0503020204020204" pitchFamily="34" charset="-122"/>
                          <a:cs typeface="Times New Roman" panose="02020603050405020304" pitchFamily="18" charset="0"/>
                        </a:rPr>
                        <a:t>模型类型</a:t>
                      </a:r>
                      <a:endParaRPr lang="zh-CN" sz="13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r>
                        <a:rPr lang="zh-CN" altLang="en-US" sz="1300" b="1" kern="100" dirty="0">
                          <a:effectLst/>
                          <a:latin typeface="Times New Roman" panose="02020603050405020304" pitchFamily="18" charset="0"/>
                          <a:ea typeface="微软雅黑" panose="020B0503020204020204" pitchFamily="34" charset="-122"/>
                          <a:cs typeface="Times New Roman" panose="02020603050405020304" pitchFamily="18" charset="0"/>
                        </a:rPr>
                        <a:t>平均绝对误差（</a:t>
                      </a:r>
                      <a:r>
                        <a:rPr lang="en-US" altLang="zh-CN" sz="1300" b="1" kern="100" dirty="0" err="1">
                          <a:effectLst/>
                          <a:latin typeface="Times New Roman" panose="02020603050405020304" pitchFamily="18" charset="0"/>
                          <a:ea typeface="微软雅黑" panose="020B0503020204020204" pitchFamily="34" charset="-122"/>
                          <a:cs typeface="Times New Roman" panose="02020603050405020304" pitchFamily="18" charset="0"/>
                        </a:rPr>
                        <a:t>ms</a:t>
                      </a:r>
                      <a:r>
                        <a:rPr lang="zh-CN" altLang="en-US" sz="13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r>
                        <a:rPr lang="zh-CN" altLang="en-US" sz="1300" b="1" kern="100" dirty="0">
                          <a:effectLst/>
                          <a:latin typeface="Times New Roman" panose="02020603050405020304" pitchFamily="18" charset="0"/>
                          <a:ea typeface="微软雅黑" panose="020B0503020204020204" pitchFamily="34" charset="-122"/>
                          <a:cs typeface="Times New Roman" panose="02020603050405020304" pitchFamily="18" charset="0"/>
                        </a:rPr>
                        <a:t>标准差</a:t>
                      </a:r>
                      <a:endParaRPr lang="en-US" altLang="zh-CN" sz="13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3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300" b="1" kern="100" dirty="0" err="1">
                          <a:effectLst/>
                          <a:latin typeface="Times New Roman" panose="02020603050405020304" pitchFamily="18" charset="0"/>
                          <a:ea typeface="微软雅黑" panose="020B0503020204020204" pitchFamily="34" charset="-122"/>
                          <a:cs typeface="Times New Roman" panose="02020603050405020304" pitchFamily="18" charset="0"/>
                        </a:rPr>
                        <a:t>ms</a:t>
                      </a:r>
                      <a:r>
                        <a:rPr lang="zh-CN" altLang="en-US" sz="13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2013084"/>
                  </a:ext>
                </a:extLst>
              </a:tr>
              <a:tr h="946347">
                <a:tc>
                  <a:txBody>
                    <a:bodyPr/>
                    <a:lstStyle/>
                    <a:p>
                      <a:pPr algn="ctr"/>
                      <a:r>
                        <a:rPr lang="zh-CN" alt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传统</a:t>
                      </a:r>
                      <a:endParaRPr lang="en-US" alt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600" kern="100" dirty="0">
                          <a:effectLst/>
                          <a:latin typeface="Times New Roman" panose="02020603050405020304" pitchFamily="18" charset="0"/>
                          <a:ea typeface="微软雅黑" panose="020B0503020204020204" pitchFamily="34" charset="-122"/>
                          <a:cs typeface="Times New Roman" panose="02020603050405020304" pitchFamily="18" charset="0"/>
                        </a:rPr>
                        <a:t>模型</a:t>
                      </a:r>
                      <a:endParaRPr 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r>
                        <a:rPr lang="en-US"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1.2</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r>
                        <a:rPr lang="en-US"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6.5</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17957232"/>
                  </a:ext>
                </a:extLst>
              </a:tr>
              <a:tr h="409202">
                <a:tc>
                  <a:txBody>
                    <a:bodyPr/>
                    <a:lstStyle/>
                    <a:p>
                      <a:pPr algn="ctr"/>
                      <a:r>
                        <a:rPr lang="zh-CN" altLang="en-US" sz="1600" b="1" kern="100" dirty="0">
                          <a:effectLst/>
                          <a:latin typeface="Times New Roman" panose="02020603050405020304" pitchFamily="18" charset="0"/>
                          <a:ea typeface="微软雅黑" panose="020B0503020204020204" pitchFamily="34" charset="-122"/>
                          <a:cs typeface="Times New Roman" panose="02020603050405020304" pitchFamily="18" charset="0"/>
                        </a:rPr>
                        <a:t>含传输时延补偿模型</a:t>
                      </a:r>
                      <a:endParaRPr 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altLang="zh-CN" sz="18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1.0</a:t>
                      </a:r>
                      <a:endParaRPr lang="zh-CN" sz="18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en-US" altLang="zh-CN" sz="18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5.2</a:t>
                      </a:r>
                      <a:endParaRPr lang="zh-CN" sz="18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034211262"/>
                  </a:ext>
                </a:extLst>
              </a:tr>
              <a:tr h="409202">
                <a:tc>
                  <a:txBody>
                    <a:bodyPr/>
                    <a:lstStyle/>
                    <a:p>
                      <a:pPr algn="ctr"/>
                      <a:r>
                        <a:rPr lang="zh-CN" altLang="en-US" sz="1600" b="1" kern="100" dirty="0">
                          <a:effectLst/>
                          <a:latin typeface="Times New Roman" panose="02020603050405020304" pitchFamily="18" charset="0"/>
                          <a:ea typeface="微软雅黑" panose="020B0503020204020204" pitchFamily="34" charset="-122"/>
                          <a:cs typeface="Times New Roman" panose="02020603050405020304" pitchFamily="18" charset="0"/>
                        </a:rPr>
                        <a:t>改进</a:t>
                      </a:r>
                      <a:endParaRPr lang="en-US" alt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600" b="1" kern="100" dirty="0">
                          <a:effectLst/>
                          <a:latin typeface="Times New Roman" panose="02020603050405020304" pitchFamily="18" charset="0"/>
                          <a:ea typeface="微软雅黑" panose="020B0503020204020204" pitchFamily="34" charset="-122"/>
                          <a:cs typeface="Times New Roman" panose="02020603050405020304" pitchFamily="18" charset="0"/>
                        </a:rPr>
                        <a:t>程度</a:t>
                      </a:r>
                      <a:endParaRPr lang="zh-CN" sz="16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zh-CN" altLang="en-US"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减小</a:t>
                      </a:r>
                      <a:r>
                        <a:rPr lang="en-US" alt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16.7%</a:t>
                      </a:r>
                      <a:endParaRPr 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zh-CN" altLang="en-US"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减小</a:t>
                      </a:r>
                      <a:r>
                        <a:rPr lang="en-US" alt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20%</a:t>
                      </a:r>
                      <a:endParaRPr lang="zh-CN" sz="1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0507847"/>
                  </a:ext>
                </a:extLst>
              </a:tr>
            </a:tbl>
          </a:graphicData>
        </a:graphic>
      </p:graphicFrame>
      <p:sp>
        <p:nvSpPr>
          <p:cNvPr id="9" name="文本框 8">
            <a:extLst>
              <a:ext uri="{FF2B5EF4-FFF2-40B4-BE49-F238E27FC236}">
                <a16:creationId xmlns:a16="http://schemas.microsoft.com/office/drawing/2014/main" id="{7DD2B3E8-FDE4-4BF2-87DC-5267584B2B4B}"/>
              </a:ext>
            </a:extLst>
          </p:cNvPr>
          <p:cNvSpPr txBox="1"/>
          <p:nvPr/>
        </p:nvSpPr>
        <p:spPr>
          <a:xfrm>
            <a:off x="591685" y="4836976"/>
            <a:ext cx="2696559" cy="418191"/>
          </a:xfrm>
          <a:prstGeom prst="rect">
            <a:avLst/>
          </a:prstGeom>
        </p:spPr>
        <p:txBody>
          <a:bodyPr wrap="square">
            <a:spAutoFit/>
          </a:bodyPr>
          <a:lstStyle>
            <a:defPPr>
              <a:defRPr lang="zh-CN"/>
            </a:defPPr>
            <a:lvl1pPr>
              <a:lnSpc>
                <a:spcPct val="150000"/>
              </a:lnSpc>
              <a:defRPr kern="100">
                <a:latin typeface="微软雅黑" panose="020B0503020204020204" pitchFamily="34" charset="-122"/>
                <a:ea typeface="微软雅黑" panose="020B0503020204020204" pitchFamily="34" charset="-122"/>
              </a:defRPr>
            </a:lvl1pPr>
          </a:lstStyle>
          <a:p>
            <a:r>
              <a:rPr lang="zh-CN" altLang="en-US" sz="1600" dirty="0"/>
              <a:t>传统模型同步精度变化</a:t>
            </a:r>
          </a:p>
        </p:txBody>
      </p:sp>
      <p:sp>
        <p:nvSpPr>
          <p:cNvPr id="10" name="文本框 9">
            <a:extLst>
              <a:ext uri="{FF2B5EF4-FFF2-40B4-BE49-F238E27FC236}">
                <a16:creationId xmlns:a16="http://schemas.microsoft.com/office/drawing/2014/main" id="{7B66B554-08F0-4BA9-9018-A3E0E9504FCA}"/>
              </a:ext>
            </a:extLst>
          </p:cNvPr>
          <p:cNvSpPr txBox="1"/>
          <p:nvPr/>
        </p:nvSpPr>
        <p:spPr>
          <a:xfrm>
            <a:off x="3198359" y="4836158"/>
            <a:ext cx="3247140" cy="418191"/>
          </a:xfrm>
          <a:prstGeom prst="rect">
            <a:avLst/>
          </a:prstGeom>
        </p:spPr>
        <p:txBody>
          <a:bodyPr wrap="square">
            <a:spAutoFit/>
          </a:bodyPr>
          <a:lstStyle>
            <a:defPPr>
              <a:defRPr lang="zh-CN"/>
            </a:defPPr>
            <a:lvl1pPr>
              <a:lnSpc>
                <a:spcPct val="150000"/>
              </a:lnSpc>
              <a:defRPr sz="1600" kern="100">
                <a:latin typeface="微软雅黑" panose="020B0503020204020204" pitchFamily="34" charset="-122"/>
                <a:ea typeface="微软雅黑" panose="020B0503020204020204" pitchFamily="34" charset="-122"/>
              </a:defRPr>
            </a:lvl1pPr>
          </a:lstStyle>
          <a:p>
            <a:r>
              <a:rPr lang="zh-CN" altLang="en-US" dirty="0"/>
              <a:t>含传输时延补偿模型同步精度变化</a:t>
            </a:r>
          </a:p>
        </p:txBody>
      </p:sp>
      <p:sp>
        <p:nvSpPr>
          <p:cNvPr id="11" name="文本框 10">
            <a:extLst>
              <a:ext uri="{FF2B5EF4-FFF2-40B4-BE49-F238E27FC236}">
                <a16:creationId xmlns:a16="http://schemas.microsoft.com/office/drawing/2014/main" id="{D7641C71-95A7-4C85-8CB6-6071ABF7614D}"/>
              </a:ext>
            </a:extLst>
          </p:cNvPr>
          <p:cNvSpPr txBox="1"/>
          <p:nvPr/>
        </p:nvSpPr>
        <p:spPr>
          <a:xfrm>
            <a:off x="302446" y="5530110"/>
            <a:ext cx="8475035" cy="400110"/>
          </a:xfrm>
          <a:prstGeom prst="rect">
            <a:avLst/>
          </a:prstGeom>
          <a:solidFill>
            <a:srgbClr val="004098"/>
          </a:solidFill>
          <a:ln>
            <a:solidFill>
              <a:schemeClr val="tx1"/>
            </a:solidFill>
          </a:ln>
        </p:spPr>
        <p:txBody>
          <a:bodyPr wrap="square">
            <a:spAutoFit/>
          </a:bodyPr>
          <a:lstStyle>
            <a:defPPr>
              <a:defRPr lang="zh-CN"/>
            </a:defPPr>
            <a:lvl1pPr algn="ctr">
              <a:defRPr sz="2000" kern="100">
                <a:solidFill>
                  <a:schemeClr val="bg1"/>
                </a:solidFill>
                <a:latin typeface="微软雅黑" panose="020B0503020204020204" pitchFamily="34" charset="-122"/>
                <a:ea typeface="微软雅黑" panose="020B0503020204020204" pitchFamily="34" charset="-122"/>
                <a:cs typeface="楷体_GB2312"/>
              </a:defRPr>
            </a:lvl1pPr>
          </a:lstStyle>
          <a:p>
            <a:r>
              <a:rPr lang="zh-CN" altLang="en-US" dirty="0"/>
              <a:t>含传输时延补偿的时钟模型能够提高时钟同步的精度和稳定性</a:t>
            </a:r>
          </a:p>
        </p:txBody>
      </p:sp>
      <p:sp>
        <p:nvSpPr>
          <p:cNvPr id="12" name="矩形 11">
            <a:extLst>
              <a:ext uri="{FF2B5EF4-FFF2-40B4-BE49-F238E27FC236}">
                <a16:creationId xmlns:a16="http://schemas.microsoft.com/office/drawing/2014/main" id="{EC7D4B79-6C1A-4400-A812-CD465629666A}"/>
              </a:ext>
            </a:extLst>
          </p:cNvPr>
          <p:cNvSpPr/>
          <p:nvPr/>
        </p:nvSpPr>
        <p:spPr>
          <a:xfrm>
            <a:off x="3660987" y="6183164"/>
            <a:ext cx="1290693" cy="570284"/>
          </a:xfrm>
          <a:prstGeom prst="rect">
            <a:avLst/>
          </a:prstGeom>
        </p:spPr>
        <p:txBody>
          <a:bodyPr wrap="square">
            <a:spAutoFit/>
          </a:bodyPr>
          <a:lstStyle/>
          <a:p>
            <a:pPr>
              <a:lnSpc>
                <a:spcPct val="150000"/>
              </a:lnSpc>
            </a:pPr>
            <a:r>
              <a:rPr lang="zh-CN" altLang="en-US" sz="1100" kern="100" dirty="0">
                <a:latin typeface="微软雅黑" panose="020B0503020204020204" pitchFamily="34" charset="-122"/>
                <a:ea typeface="微软雅黑" panose="020B0503020204020204" pitchFamily="34" charset="-122"/>
              </a:rPr>
              <a:t>记录周期：</a:t>
            </a:r>
            <a:r>
              <a:rPr lang="en-US" altLang="zh-CN" sz="1100" kern="100" dirty="0">
                <a:latin typeface="微软雅黑" panose="020B0503020204020204" pitchFamily="34" charset="-122"/>
                <a:ea typeface="微软雅黑" panose="020B0503020204020204" pitchFamily="34" charset="-122"/>
              </a:rPr>
              <a:t>1s</a:t>
            </a:r>
          </a:p>
          <a:p>
            <a:pPr>
              <a:lnSpc>
                <a:spcPct val="150000"/>
              </a:lnSpc>
            </a:pPr>
            <a:r>
              <a:rPr lang="zh-CN" altLang="en-US" sz="1100" kern="100" dirty="0">
                <a:latin typeface="微软雅黑" panose="020B0503020204020204" pitchFamily="34" charset="-122"/>
                <a:ea typeface="微软雅黑" panose="020B0503020204020204" pitchFamily="34" charset="-122"/>
              </a:rPr>
              <a:t>同步周期：</a:t>
            </a:r>
            <a:r>
              <a:rPr lang="en-US" altLang="zh-CN" sz="1100" kern="100" dirty="0">
                <a:latin typeface="微软雅黑" panose="020B0503020204020204" pitchFamily="34" charset="-122"/>
                <a:ea typeface="微软雅黑" panose="020B0503020204020204" pitchFamily="34" charset="-122"/>
              </a:rPr>
              <a:t>1s</a:t>
            </a:r>
          </a:p>
        </p:txBody>
      </p:sp>
      <p:sp>
        <p:nvSpPr>
          <p:cNvPr id="13" name="文本框 12">
            <a:extLst>
              <a:ext uri="{FF2B5EF4-FFF2-40B4-BE49-F238E27FC236}">
                <a16:creationId xmlns:a16="http://schemas.microsoft.com/office/drawing/2014/main" id="{C3100374-2B41-4899-8295-2C4A6912FCE0}"/>
              </a:ext>
            </a:extLst>
          </p:cNvPr>
          <p:cNvSpPr txBox="1"/>
          <p:nvPr/>
        </p:nvSpPr>
        <p:spPr>
          <a:xfrm>
            <a:off x="5138400" y="6181609"/>
            <a:ext cx="1617044" cy="570284"/>
          </a:xfrm>
          <a:prstGeom prst="rect">
            <a:avLst/>
          </a:prstGeom>
        </p:spPr>
        <p:txBody>
          <a:bodyPr wrap="square">
            <a:spAutoFit/>
          </a:bodyPr>
          <a:lstStyle>
            <a:defPPr>
              <a:defRPr lang="zh-CN"/>
            </a:defPPr>
            <a:lvl1pPr>
              <a:lnSpc>
                <a:spcPct val="150000"/>
              </a:lnSpc>
              <a:defRPr sz="1100" kern="100">
                <a:latin typeface="微软雅黑" panose="020B0503020204020204" pitchFamily="34" charset="-122"/>
                <a:ea typeface="微软雅黑" panose="020B0503020204020204" pitchFamily="34" charset="-122"/>
              </a:defRPr>
            </a:lvl1pPr>
          </a:lstStyle>
          <a:p>
            <a:r>
              <a:rPr lang="zh-CN" altLang="en-US" dirty="0"/>
              <a:t>连续测量时间：</a:t>
            </a:r>
            <a:r>
              <a:rPr lang="en-US" altLang="zh-CN" dirty="0"/>
              <a:t>1</a:t>
            </a:r>
            <a:r>
              <a:rPr lang="zh-CN" altLang="en-US" dirty="0"/>
              <a:t>小时</a:t>
            </a:r>
          </a:p>
          <a:p>
            <a:r>
              <a:rPr lang="zh-CN" altLang="en-US" dirty="0"/>
              <a:t>数据量：</a:t>
            </a:r>
            <a:r>
              <a:rPr lang="en-US" altLang="zh-CN" dirty="0"/>
              <a:t>3600</a:t>
            </a:r>
            <a:r>
              <a:rPr lang="zh-CN" altLang="en-US" dirty="0"/>
              <a:t>个数据</a:t>
            </a:r>
          </a:p>
        </p:txBody>
      </p:sp>
      <p:sp>
        <p:nvSpPr>
          <p:cNvPr id="14" name="文本框 13">
            <a:extLst>
              <a:ext uri="{FF2B5EF4-FFF2-40B4-BE49-F238E27FC236}">
                <a16:creationId xmlns:a16="http://schemas.microsoft.com/office/drawing/2014/main" id="{DD79C080-7DE5-473A-8C08-82C94A00F83C}"/>
              </a:ext>
            </a:extLst>
          </p:cNvPr>
          <p:cNvSpPr txBox="1"/>
          <p:nvPr/>
        </p:nvSpPr>
        <p:spPr>
          <a:xfrm>
            <a:off x="1614813" y="6181609"/>
            <a:ext cx="1770882" cy="570284"/>
          </a:xfrm>
          <a:prstGeom prst="rect">
            <a:avLst/>
          </a:prstGeom>
        </p:spPr>
        <p:txBody>
          <a:bodyPr wrap="square">
            <a:spAutoFit/>
          </a:bodyPr>
          <a:lstStyle>
            <a:defPPr>
              <a:defRPr lang="zh-CN"/>
            </a:defPPr>
            <a:lvl1pPr>
              <a:lnSpc>
                <a:spcPct val="150000"/>
              </a:lnSpc>
              <a:defRPr sz="1100" kern="100">
                <a:latin typeface="微软雅黑" panose="020B0503020204020204" pitchFamily="34" charset="-122"/>
                <a:ea typeface="微软雅黑" panose="020B0503020204020204" pitchFamily="34" charset="-122"/>
              </a:defRPr>
            </a:lvl1pPr>
          </a:lstStyle>
          <a:p>
            <a:r>
              <a:rPr lang="zh-CN" altLang="en-US" dirty="0"/>
              <a:t>同步方式：</a:t>
            </a:r>
            <a:r>
              <a:rPr lang="en-US" altLang="zh-CN" dirty="0"/>
              <a:t>IEEE 802.1AS</a:t>
            </a:r>
          </a:p>
          <a:p>
            <a:r>
              <a:rPr lang="zh-CN" altLang="en-US" dirty="0"/>
              <a:t>测试环境：室温</a:t>
            </a:r>
            <a:r>
              <a:rPr lang="en-US" altLang="zh-CN" dirty="0"/>
              <a:t>25℃</a:t>
            </a:r>
          </a:p>
        </p:txBody>
      </p:sp>
      <p:sp>
        <p:nvSpPr>
          <p:cNvPr id="15" name="文本框 14">
            <a:extLst>
              <a:ext uri="{FF2B5EF4-FFF2-40B4-BE49-F238E27FC236}">
                <a16:creationId xmlns:a16="http://schemas.microsoft.com/office/drawing/2014/main" id="{89FA704E-E1E1-4A0B-8F5F-8C0DBB673AF9}"/>
              </a:ext>
            </a:extLst>
          </p:cNvPr>
          <p:cNvSpPr txBox="1"/>
          <p:nvPr/>
        </p:nvSpPr>
        <p:spPr>
          <a:xfrm>
            <a:off x="7053583" y="6181609"/>
            <a:ext cx="1595054" cy="316369"/>
          </a:xfrm>
          <a:prstGeom prst="rect">
            <a:avLst/>
          </a:prstGeom>
        </p:spPr>
        <p:txBody>
          <a:bodyPr wrap="square">
            <a:spAutoFit/>
          </a:bodyPr>
          <a:lstStyle>
            <a:defPPr>
              <a:defRPr lang="zh-CN"/>
            </a:defPPr>
            <a:lvl1pPr>
              <a:lnSpc>
                <a:spcPct val="150000"/>
              </a:lnSpc>
              <a:defRPr sz="1100" kern="100">
                <a:latin typeface="微软雅黑" panose="020B0503020204020204" pitchFamily="34" charset="-122"/>
                <a:ea typeface="微软雅黑" panose="020B0503020204020204" pitchFamily="34" charset="-122"/>
              </a:defRPr>
            </a:lvl1pPr>
          </a:lstStyle>
          <a:p>
            <a:r>
              <a:rPr lang="zh-CN" altLang="en-US" dirty="0"/>
              <a:t>测量节点：交换机</a:t>
            </a:r>
            <a:r>
              <a:rPr lang="en-US" altLang="zh-CN" dirty="0"/>
              <a:t>S2</a:t>
            </a:r>
            <a:endParaRPr lang="zh-CN" altLang="en-US" dirty="0"/>
          </a:p>
        </p:txBody>
      </p:sp>
    </p:spTree>
    <p:extLst>
      <p:ext uri="{BB962C8B-B14F-4D97-AF65-F5344CB8AC3E}">
        <p14:creationId xmlns:p14="http://schemas.microsoft.com/office/powerpoint/2010/main" val="15754655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712A447-D8D4-4F33-8711-7D87E7556883}"/>
              </a:ext>
            </a:extLst>
          </p:cNvPr>
          <p:cNvSpPr/>
          <p:nvPr/>
        </p:nvSpPr>
        <p:spPr>
          <a:xfrm>
            <a:off x="249349" y="857654"/>
            <a:ext cx="7601761"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面向</a:t>
            </a:r>
            <a:r>
              <a:rPr lang="en-US" altLang="zh-CN" sz="3200" b="1" dirty="0">
                <a:solidFill>
                  <a:schemeClr val="accent1"/>
                </a:solidFill>
                <a:latin typeface="微软雅黑" panose="020B0503020204020204" pitchFamily="34" charset="-122"/>
                <a:ea typeface="微软雅黑" panose="020B0503020204020204" pitchFamily="34" charset="-122"/>
                <a:cs typeface="+mj-cs"/>
              </a:rPr>
              <a:t>TSN</a:t>
            </a:r>
            <a:r>
              <a:rPr lang="zh-CN" altLang="en-US" sz="3200" b="1" dirty="0">
                <a:solidFill>
                  <a:schemeClr val="accent1"/>
                </a:solidFill>
                <a:latin typeface="微软雅黑" panose="020B0503020204020204" pitchFamily="34" charset="-122"/>
                <a:ea typeface="微软雅黑" panose="020B0503020204020204" pitchFamily="34" charset="-122"/>
                <a:cs typeface="+mj-cs"/>
              </a:rPr>
              <a:t>的同步性能测试系统及方法研究</a:t>
            </a:r>
          </a:p>
        </p:txBody>
      </p:sp>
      <p:pic>
        <p:nvPicPr>
          <p:cNvPr id="2051" name="Picture 3">
            <a:extLst>
              <a:ext uri="{FF2B5EF4-FFF2-40B4-BE49-F238E27FC236}">
                <a16:creationId xmlns:a16="http://schemas.microsoft.com/office/drawing/2014/main" id="{0450BABF-4D0B-47D0-B5AA-5F92028846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9757" y="2221473"/>
            <a:ext cx="3660987" cy="2745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直接连接符 5">
            <a:extLst>
              <a:ext uri="{FF2B5EF4-FFF2-40B4-BE49-F238E27FC236}">
                <a16:creationId xmlns:a16="http://schemas.microsoft.com/office/drawing/2014/main" id="{14AD655E-15D5-4D7D-97BF-529BE2CFBA94}"/>
              </a:ext>
            </a:extLst>
          </p:cNvPr>
          <p:cNvCxnSpPr/>
          <p:nvPr/>
        </p:nvCxnSpPr>
        <p:spPr>
          <a:xfrm>
            <a:off x="19716" y="6150534"/>
            <a:ext cx="910456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D0A87CB7-A126-4381-8ECC-43B9E016C6F5}"/>
              </a:ext>
            </a:extLst>
          </p:cNvPr>
          <p:cNvSpPr txBox="1"/>
          <p:nvPr/>
        </p:nvSpPr>
        <p:spPr>
          <a:xfrm>
            <a:off x="168043" y="6282086"/>
            <a:ext cx="1097280" cy="369332"/>
          </a:xfrm>
          <a:prstGeom prst="rect">
            <a:avLst/>
          </a:prstGeom>
          <a:noFill/>
        </p:spPr>
        <p:txBody>
          <a:bodyPr wrap="square">
            <a:spAutoFit/>
          </a:bodyPr>
          <a:lstStyle/>
          <a:p>
            <a:pPr algn="ctr"/>
            <a:r>
              <a:rPr lang="zh-CN" altLang="en-US" sz="1800" kern="100" dirty="0">
                <a:latin typeface="微软雅黑" panose="020B0503020204020204" pitchFamily="34" charset="-122"/>
                <a:ea typeface="微软雅黑" panose="020B0503020204020204" pitchFamily="34" charset="-122"/>
              </a:rPr>
              <a:t>参数设置</a:t>
            </a:r>
            <a:endParaRPr lang="zh-CN" altLang="en-US" dirty="0"/>
          </a:p>
        </p:txBody>
      </p:sp>
      <p:sp>
        <p:nvSpPr>
          <p:cNvPr id="8" name="文本框 7">
            <a:extLst>
              <a:ext uri="{FF2B5EF4-FFF2-40B4-BE49-F238E27FC236}">
                <a16:creationId xmlns:a16="http://schemas.microsoft.com/office/drawing/2014/main" id="{0C4AE914-F9F0-4647-870A-0661DCECB38F}"/>
              </a:ext>
            </a:extLst>
          </p:cNvPr>
          <p:cNvSpPr txBox="1"/>
          <p:nvPr/>
        </p:nvSpPr>
        <p:spPr>
          <a:xfrm>
            <a:off x="302446" y="1859215"/>
            <a:ext cx="3660987" cy="458908"/>
          </a:xfrm>
          <a:prstGeom prst="rect">
            <a:avLst/>
          </a:prstGeom>
        </p:spPr>
        <p:txBody>
          <a:bodyPr wrap="square">
            <a:spAutoFit/>
          </a:bodyPr>
          <a:lstStyle>
            <a:defPPr>
              <a:defRPr lang="zh-CN"/>
            </a:defPPr>
            <a:lvl1pPr>
              <a:lnSpc>
                <a:spcPct val="150000"/>
              </a:lnSpc>
              <a:defRPr kern="100">
                <a:latin typeface="微软雅黑" panose="020B0503020204020204" pitchFamily="34" charset="-122"/>
                <a:ea typeface="微软雅黑" panose="020B0503020204020204" pitchFamily="34" charset="-122"/>
              </a:defRPr>
            </a:lvl1pPr>
          </a:lstStyle>
          <a:p>
            <a:pPr marL="285750" indent="-285750">
              <a:buFont typeface="Wingdings" panose="05000000000000000000" pitchFamily="2" charset="2"/>
              <a:buChar char="l"/>
            </a:pPr>
            <a:r>
              <a:rPr lang="zh-CN" altLang="en-US" b="1" dirty="0">
                <a:solidFill>
                  <a:srgbClr val="C00000"/>
                </a:solidFill>
              </a:rPr>
              <a:t>不同同步方法下同步精度</a:t>
            </a:r>
            <a:r>
              <a:rPr lang="zh-CN" altLang="en-US" b="1" dirty="0"/>
              <a:t>测试</a:t>
            </a:r>
          </a:p>
        </p:txBody>
      </p:sp>
      <p:sp>
        <p:nvSpPr>
          <p:cNvPr id="9" name="矩形 8">
            <a:extLst>
              <a:ext uri="{FF2B5EF4-FFF2-40B4-BE49-F238E27FC236}">
                <a16:creationId xmlns:a16="http://schemas.microsoft.com/office/drawing/2014/main" id="{D66015BB-E64E-45FF-967D-AB6FFE52D439}"/>
              </a:ext>
            </a:extLst>
          </p:cNvPr>
          <p:cNvSpPr/>
          <p:nvPr/>
        </p:nvSpPr>
        <p:spPr>
          <a:xfrm>
            <a:off x="3216487" y="6183164"/>
            <a:ext cx="1290693" cy="570284"/>
          </a:xfrm>
          <a:prstGeom prst="rect">
            <a:avLst/>
          </a:prstGeom>
        </p:spPr>
        <p:txBody>
          <a:bodyPr wrap="square">
            <a:spAutoFit/>
          </a:bodyPr>
          <a:lstStyle/>
          <a:p>
            <a:pPr>
              <a:lnSpc>
                <a:spcPct val="150000"/>
              </a:lnSpc>
            </a:pPr>
            <a:r>
              <a:rPr lang="en-US" altLang="zh-CN" sz="1100" kern="100" dirty="0">
                <a:latin typeface="微软雅黑" panose="020B0503020204020204" pitchFamily="34" charset="-122"/>
                <a:ea typeface="微软雅黑" panose="020B0503020204020204" pitchFamily="34" charset="-122"/>
              </a:rPr>
              <a:t>SM</a:t>
            </a:r>
            <a:r>
              <a:rPr lang="zh-CN" altLang="en-US" sz="1100" kern="100" dirty="0">
                <a:latin typeface="微软雅黑" panose="020B0503020204020204" pitchFamily="34" charset="-122"/>
                <a:ea typeface="微软雅黑" panose="020B0503020204020204" pitchFamily="34" charset="-122"/>
              </a:rPr>
              <a:t>：端节点</a:t>
            </a:r>
            <a:r>
              <a:rPr lang="en-US" altLang="zh-CN" sz="1100" kern="100" dirty="0">
                <a:latin typeface="微软雅黑" panose="020B0503020204020204" pitchFamily="34" charset="-122"/>
                <a:ea typeface="微软雅黑" panose="020B0503020204020204" pitchFamily="34" charset="-122"/>
              </a:rPr>
              <a:t>A</a:t>
            </a:r>
            <a:r>
              <a:rPr lang="zh-CN" altLang="en-US" sz="1100" kern="100" dirty="0">
                <a:latin typeface="微软雅黑" panose="020B0503020204020204" pitchFamily="34" charset="-122"/>
                <a:ea typeface="微软雅黑" panose="020B0503020204020204" pitchFamily="34" charset="-122"/>
              </a:rPr>
              <a:t>、</a:t>
            </a:r>
            <a:r>
              <a:rPr lang="en-US" altLang="zh-CN" sz="1100" kern="100" dirty="0">
                <a:latin typeface="微软雅黑" panose="020B0503020204020204" pitchFamily="34" charset="-122"/>
                <a:ea typeface="微软雅黑" panose="020B0503020204020204" pitchFamily="34" charset="-122"/>
              </a:rPr>
              <a:t>B</a:t>
            </a:r>
          </a:p>
          <a:p>
            <a:pPr>
              <a:lnSpc>
                <a:spcPct val="150000"/>
              </a:lnSpc>
            </a:pPr>
            <a:r>
              <a:rPr lang="en-US" altLang="zh-CN" sz="1100" kern="100" dirty="0">
                <a:latin typeface="微软雅黑" panose="020B0503020204020204" pitchFamily="34" charset="-122"/>
                <a:ea typeface="微软雅黑" panose="020B0503020204020204" pitchFamily="34" charset="-122"/>
              </a:rPr>
              <a:t>FM</a:t>
            </a:r>
            <a:r>
              <a:rPr lang="zh-CN" altLang="en-US" sz="1100" kern="100" dirty="0">
                <a:latin typeface="微软雅黑" panose="020B0503020204020204" pitchFamily="34" charset="-122"/>
                <a:ea typeface="微软雅黑" panose="020B0503020204020204" pitchFamily="34" charset="-122"/>
              </a:rPr>
              <a:t>：交换机</a:t>
            </a:r>
            <a:r>
              <a:rPr lang="en-US" altLang="zh-CN" sz="1100" kern="100" dirty="0">
                <a:latin typeface="微软雅黑" panose="020B0503020204020204" pitchFamily="34" charset="-122"/>
                <a:ea typeface="微软雅黑" panose="020B0503020204020204" pitchFamily="34" charset="-122"/>
              </a:rPr>
              <a:t>S2</a:t>
            </a:r>
          </a:p>
        </p:txBody>
      </p:sp>
      <p:sp>
        <p:nvSpPr>
          <p:cNvPr id="10" name="文本框 9">
            <a:extLst>
              <a:ext uri="{FF2B5EF4-FFF2-40B4-BE49-F238E27FC236}">
                <a16:creationId xmlns:a16="http://schemas.microsoft.com/office/drawing/2014/main" id="{9074B9B5-3EE0-4072-8FE7-87AA1605D72A}"/>
              </a:ext>
            </a:extLst>
          </p:cNvPr>
          <p:cNvSpPr txBox="1"/>
          <p:nvPr/>
        </p:nvSpPr>
        <p:spPr>
          <a:xfrm>
            <a:off x="4693900" y="6181609"/>
            <a:ext cx="1617044" cy="570284"/>
          </a:xfrm>
          <a:prstGeom prst="rect">
            <a:avLst/>
          </a:prstGeom>
        </p:spPr>
        <p:txBody>
          <a:bodyPr wrap="square">
            <a:spAutoFit/>
          </a:bodyPr>
          <a:lstStyle>
            <a:defPPr>
              <a:defRPr lang="zh-CN"/>
            </a:defPPr>
            <a:lvl1pPr>
              <a:lnSpc>
                <a:spcPct val="150000"/>
              </a:lnSpc>
              <a:defRPr sz="1100" kern="100">
                <a:latin typeface="微软雅黑" panose="020B0503020204020204" pitchFamily="34" charset="-122"/>
                <a:ea typeface="微软雅黑" panose="020B0503020204020204" pitchFamily="34" charset="-122"/>
              </a:defRPr>
            </a:lvl1pPr>
          </a:lstStyle>
          <a:p>
            <a:r>
              <a:rPr lang="en-US" altLang="zh-CN" dirty="0"/>
              <a:t>CM</a:t>
            </a:r>
            <a:r>
              <a:rPr lang="zh-CN" altLang="en-US" dirty="0"/>
              <a:t>：端节点</a:t>
            </a:r>
            <a:r>
              <a:rPr lang="en-US" altLang="zh-CN" dirty="0"/>
              <a:t>C</a:t>
            </a:r>
          </a:p>
          <a:p>
            <a:r>
              <a:rPr lang="en-US" altLang="zh-CN" dirty="0"/>
              <a:t>SC</a:t>
            </a:r>
            <a:r>
              <a:rPr lang="zh-CN" altLang="en-US" dirty="0"/>
              <a:t>：端节点</a:t>
            </a:r>
            <a:r>
              <a:rPr lang="en-US" altLang="zh-CN" dirty="0"/>
              <a:t>D</a:t>
            </a:r>
            <a:endParaRPr lang="zh-CN" altLang="en-US" dirty="0"/>
          </a:p>
        </p:txBody>
      </p:sp>
      <p:sp>
        <p:nvSpPr>
          <p:cNvPr id="11" name="文本框 10">
            <a:extLst>
              <a:ext uri="{FF2B5EF4-FFF2-40B4-BE49-F238E27FC236}">
                <a16:creationId xmlns:a16="http://schemas.microsoft.com/office/drawing/2014/main" id="{3948C781-51A2-4F87-87D3-33F397B58E49}"/>
              </a:ext>
            </a:extLst>
          </p:cNvPr>
          <p:cNvSpPr txBox="1"/>
          <p:nvPr/>
        </p:nvSpPr>
        <p:spPr>
          <a:xfrm>
            <a:off x="1614813" y="6181609"/>
            <a:ext cx="1770882" cy="570284"/>
          </a:xfrm>
          <a:prstGeom prst="rect">
            <a:avLst/>
          </a:prstGeom>
        </p:spPr>
        <p:txBody>
          <a:bodyPr wrap="square">
            <a:spAutoFit/>
          </a:bodyPr>
          <a:lstStyle>
            <a:defPPr>
              <a:defRPr lang="zh-CN"/>
            </a:defPPr>
            <a:lvl1pPr>
              <a:lnSpc>
                <a:spcPct val="150000"/>
              </a:lnSpc>
              <a:defRPr sz="1100" kern="100">
                <a:latin typeface="微软雅黑" panose="020B0503020204020204" pitchFamily="34" charset="-122"/>
                <a:ea typeface="微软雅黑" panose="020B0503020204020204" pitchFamily="34" charset="-122"/>
              </a:defRPr>
            </a:lvl1pPr>
          </a:lstStyle>
          <a:p>
            <a:r>
              <a:rPr lang="en-US" altLang="zh-CN" dirty="0"/>
              <a:t>GM</a:t>
            </a:r>
            <a:r>
              <a:rPr lang="zh-CN" altLang="en-US" dirty="0"/>
              <a:t>：交换机</a:t>
            </a:r>
            <a:r>
              <a:rPr lang="en-US" altLang="zh-CN" dirty="0"/>
              <a:t>S1</a:t>
            </a:r>
          </a:p>
          <a:p>
            <a:r>
              <a:rPr lang="zh-CN" altLang="en-US" dirty="0"/>
              <a:t>测试环境：室温</a:t>
            </a:r>
            <a:r>
              <a:rPr lang="en-US" altLang="zh-CN" dirty="0"/>
              <a:t>25℃</a:t>
            </a:r>
          </a:p>
        </p:txBody>
      </p:sp>
      <p:sp>
        <p:nvSpPr>
          <p:cNvPr id="14" name="文本框 13">
            <a:extLst>
              <a:ext uri="{FF2B5EF4-FFF2-40B4-BE49-F238E27FC236}">
                <a16:creationId xmlns:a16="http://schemas.microsoft.com/office/drawing/2014/main" id="{02DDCEA6-83B5-4768-8C7E-8D33EC5ECEC6}"/>
              </a:ext>
            </a:extLst>
          </p:cNvPr>
          <p:cNvSpPr txBox="1"/>
          <p:nvPr/>
        </p:nvSpPr>
        <p:spPr>
          <a:xfrm>
            <a:off x="599844" y="5010778"/>
            <a:ext cx="2960811"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 端节点</a:t>
            </a: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时钟同步精度变化</a:t>
            </a:r>
          </a:p>
        </p:txBody>
      </p:sp>
      <p:sp>
        <p:nvSpPr>
          <p:cNvPr id="16" name="文本框 15">
            <a:extLst>
              <a:ext uri="{FF2B5EF4-FFF2-40B4-BE49-F238E27FC236}">
                <a16:creationId xmlns:a16="http://schemas.microsoft.com/office/drawing/2014/main" id="{B14514E9-0F79-4902-963D-EE5ECAE2237B}"/>
              </a:ext>
            </a:extLst>
          </p:cNvPr>
          <p:cNvSpPr txBox="1"/>
          <p:nvPr/>
        </p:nvSpPr>
        <p:spPr>
          <a:xfrm>
            <a:off x="6048522" y="6181609"/>
            <a:ext cx="1774678" cy="570284"/>
          </a:xfrm>
          <a:prstGeom prst="rect">
            <a:avLst/>
          </a:prstGeom>
        </p:spPr>
        <p:txBody>
          <a:bodyPr wrap="square">
            <a:spAutoFit/>
          </a:bodyPr>
          <a:lstStyle>
            <a:defPPr>
              <a:defRPr lang="zh-CN"/>
            </a:defPPr>
            <a:lvl1pPr>
              <a:lnSpc>
                <a:spcPct val="150000"/>
              </a:lnSpc>
              <a:defRPr sz="1100" kern="100">
                <a:latin typeface="微软雅黑" panose="020B0503020204020204" pitchFamily="34" charset="-122"/>
                <a:ea typeface="微软雅黑" panose="020B0503020204020204" pitchFamily="34" charset="-122"/>
              </a:defRPr>
            </a:lvl1pPr>
          </a:lstStyle>
          <a:p>
            <a:r>
              <a:rPr lang="zh-CN" altLang="en-US" dirty="0"/>
              <a:t>测试持续时间：</a:t>
            </a:r>
            <a:r>
              <a:rPr lang="en-US" altLang="zh-CN" dirty="0"/>
              <a:t>1</a:t>
            </a:r>
            <a:r>
              <a:rPr lang="zh-CN" altLang="en-US" dirty="0"/>
              <a:t>小时</a:t>
            </a:r>
            <a:endParaRPr lang="en-US" altLang="zh-CN" dirty="0"/>
          </a:p>
          <a:p>
            <a:r>
              <a:rPr lang="zh-CN" altLang="en-US" dirty="0"/>
              <a:t>记录周期：</a:t>
            </a:r>
            <a:r>
              <a:rPr lang="en-US" altLang="zh-CN" dirty="0"/>
              <a:t>1s</a:t>
            </a:r>
            <a:endParaRPr lang="zh-CN" altLang="en-US" dirty="0"/>
          </a:p>
        </p:txBody>
      </p:sp>
      <p:pic>
        <p:nvPicPr>
          <p:cNvPr id="17" name="Picture 3">
            <a:extLst>
              <a:ext uri="{FF2B5EF4-FFF2-40B4-BE49-F238E27FC236}">
                <a16:creationId xmlns:a16="http://schemas.microsoft.com/office/drawing/2014/main" id="{A1606A58-6775-44F7-A6B3-8BC2A635F04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6941" t="5608" r="8099" b="2200"/>
          <a:stretch>
            <a:fillRect/>
          </a:stretch>
        </p:blipFill>
        <p:spPr bwMode="auto">
          <a:xfrm>
            <a:off x="4050229" y="2352849"/>
            <a:ext cx="4786623" cy="2531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17">
            <a:extLst>
              <a:ext uri="{FF2B5EF4-FFF2-40B4-BE49-F238E27FC236}">
                <a16:creationId xmlns:a16="http://schemas.microsoft.com/office/drawing/2014/main" id="{D3D8E2D2-4E7A-4BE7-83D1-1A1B2D2A377D}"/>
              </a:ext>
            </a:extLst>
          </p:cNvPr>
          <p:cNvSpPr txBox="1"/>
          <p:nvPr/>
        </p:nvSpPr>
        <p:spPr>
          <a:xfrm>
            <a:off x="4369251" y="1859215"/>
            <a:ext cx="3358541" cy="458908"/>
          </a:xfrm>
          <a:prstGeom prst="rect">
            <a:avLst/>
          </a:prstGeom>
        </p:spPr>
        <p:txBody>
          <a:bodyPr wrap="square">
            <a:spAutoFit/>
          </a:bodyPr>
          <a:lstStyle>
            <a:defPPr>
              <a:defRPr lang="zh-CN"/>
            </a:defPPr>
            <a:lvl1pPr>
              <a:lnSpc>
                <a:spcPct val="150000"/>
              </a:lnSpc>
              <a:defRPr kern="100">
                <a:latin typeface="微软雅黑" panose="020B0503020204020204" pitchFamily="34" charset="-122"/>
                <a:ea typeface="微软雅黑" panose="020B0503020204020204" pitchFamily="34" charset="-122"/>
              </a:defRPr>
            </a:lvl1pPr>
          </a:lstStyle>
          <a:p>
            <a:pPr marL="285750" indent="-285750">
              <a:buFont typeface="Wingdings" panose="05000000000000000000" pitchFamily="2" charset="2"/>
              <a:buChar char="l"/>
            </a:pPr>
            <a:r>
              <a:rPr lang="zh-CN" altLang="en-US" b="1" dirty="0">
                <a:solidFill>
                  <a:srgbClr val="C00000"/>
                </a:solidFill>
              </a:rPr>
              <a:t>同步稳定性</a:t>
            </a:r>
            <a:r>
              <a:rPr lang="zh-CN" altLang="en-US" b="1" dirty="0"/>
              <a:t>测试</a:t>
            </a:r>
          </a:p>
        </p:txBody>
      </p:sp>
      <p:sp>
        <p:nvSpPr>
          <p:cNvPr id="20" name="文本框 19">
            <a:extLst>
              <a:ext uri="{FF2B5EF4-FFF2-40B4-BE49-F238E27FC236}">
                <a16:creationId xmlns:a16="http://schemas.microsoft.com/office/drawing/2014/main" id="{567174B9-60D9-428C-9D23-203BBB697CF1}"/>
              </a:ext>
            </a:extLst>
          </p:cNvPr>
          <p:cNvSpPr txBox="1"/>
          <p:nvPr/>
        </p:nvSpPr>
        <p:spPr>
          <a:xfrm>
            <a:off x="4963134" y="5010778"/>
            <a:ext cx="2960811" cy="369332"/>
          </a:xfrm>
          <a:prstGeom prst="rect">
            <a:avLst/>
          </a:prstGeom>
          <a:noFill/>
        </p:spPr>
        <p:txBody>
          <a:bodyPr wrap="square">
            <a:spAutoFit/>
          </a:bodyPr>
          <a:lstStyle>
            <a:defPPr>
              <a:defRPr lang="zh-CN"/>
            </a:defPPr>
            <a:lvl1pPr>
              <a:defRPr>
                <a:latin typeface="微软雅黑" panose="020B0503020204020204" pitchFamily="34" charset="-122"/>
                <a:ea typeface="微软雅黑" panose="020B0503020204020204" pitchFamily="34" charset="-122"/>
              </a:defRPr>
            </a:lvl1pPr>
          </a:lstStyle>
          <a:p>
            <a:r>
              <a:rPr lang="zh-CN" altLang="en-US" dirty="0"/>
              <a:t>端节点</a:t>
            </a:r>
            <a:r>
              <a:rPr lang="en-US" altLang="zh-CN" dirty="0"/>
              <a:t>B</a:t>
            </a:r>
            <a:r>
              <a:rPr lang="zh-CN" altLang="en-US" dirty="0"/>
              <a:t>时钟同步抖动分布</a:t>
            </a:r>
          </a:p>
        </p:txBody>
      </p:sp>
      <p:sp>
        <p:nvSpPr>
          <p:cNvPr id="21" name="文本框 20">
            <a:extLst>
              <a:ext uri="{FF2B5EF4-FFF2-40B4-BE49-F238E27FC236}">
                <a16:creationId xmlns:a16="http://schemas.microsoft.com/office/drawing/2014/main" id="{C1B7ADDF-90AF-448F-A493-84576EECB8CF}"/>
              </a:ext>
            </a:extLst>
          </p:cNvPr>
          <p:cNvSpPr txBox="1"/>
          <p:nvPr/>
        </p:nvSpPr>
        <p:spPr>
          <a:xfrm>
            <a:off x="68049" y="5547743"/>
            <a:ext cx="9005941" cy="369332"/>
          </a:xfrm>
          <a:prstGeom prst="rect">
            <a:avLst/>
          </a:prstGeom>
          <a:solidFill>
            <a:srgbClr val="004098"/>
          </a:solidFill>
          <a:ln>
            <a:solidFill>
              <a:schemeClr val="tx1"/>
            </a:solidFill>
          </a:ln>
        </p:spPr>
        <p:txBody>
          <a:bodyPr wrap="square">
            <a:spAutoFit/>
          </a:bodyPr>
          <a:lstStyle>
            <a:defPPr>
              <a:defRPr lang="zh-CN"/>
            </a:defPPr>
            <a:lvl1pPr algn="ctr">
              <a:defRPr sz="2000" kern="100">
                <a:solidFill>
                  <a:schemeClr val="bg1"/>
                </a:solidFill>
                <a:latin typeface="微软雅黑" panose="020B0503020204020204" pitchFamily="34" charset="-122"/>
                <a:ea typeface="微软雅黑" panose="020B0503020204020204" pitchFamily="34" charset="-122"/>
                <a:cs typeface="楷体_GB2312"/>
              </a:defRPr>
            </a:lvl1pPr>
          </a:lstStyle>
          <a:p>
            <a:r>
              <a:rPr lang="zh-CN" altLang="en-US" sz="1800" dirty="0"/>
              <a:t>层次化时频联合同步方案的平均绝对误差较</a:t>
            </a:r>
            <a:r>
              <a:rPr lang="en-US" altLang="zh-CN" sz="1800" dirty="0" err="1"/>
              <a:t>gPTP</a:t>
            </a:r>
            <a:r>
              <a:rPr lang="zh-CN" altLang="en-US" sz="1800" dirty="0"/>
              <a:t>减小约</a:t>
            </a:r>
            <a:r>
              <a:rPr lang="en-US" altLang="zh-CN" sz="1800" dirty="0"/>
              <a:t>83%</a:t>
            </a:r>
            <a:r>
              <a:rPr lang="zh-CN" altLang="en-US" sz="1800" dirty="0"/>
              <a:t>，抖动范围也减小了</a:t>
            </a:r>
            <a:r>
              <a:rPr lang="en-US" altLang="zh-CN" sz="1800" dirty="0"/>
              <a:t>83%</a:t>
            </a:r>
            <a:endParaRPr lang="zh-CN" altLang="en-US" sz="1800" dirty="0"/>
          </a:p>
        </p:txBody>
      </p:sp>
    </p:spTree>
    <p:extLst>
      <p:ext uri="{BB962C8B-B14F-4D97-AF65-F5344CB8AC3E}">
        <p14:creationId xmlns:p14="http://schemas.microsoft.com/office/powerpoint/2010/main" val="15447051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712A447-D8D4-4F33-8711-7D87E7556883}"/>
              </a:ext>
            </a:extLst>
          </p:cNvPr>
          <p:cNvSpPr/>
          <p:nvPr/>
        </p:nvSpPr>
        <p:spPr>
          <a:xfrm>
            <a:off x="249349" y="857654"/>
            <a:ext cx="7601761"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面向</a:t>
            </a:r>
            <a:r>
              <a:rPr lang="en-US" altLang="zh-CN" sz="3200" b="1" dirty="0">
                <a:solidFill>
                  <a:schemeClr val="accent1"/>
                </a:solidFill>
                <a:latin typeface="微软雅黑" panose="020B0503020204020204" pitchFamily="34" charset="-122"/>
                <a:ea typeface="微软雅黑" panose="020B0503020204020204" pitchFamily="34" charset="-122"/>
                <a:cs typeface="+mj-cs"/>
              </a:rPr>
              <a:t>TSN</a:t>
            </a:r>
            <a:r>
              <a:rPr lang="zh-CN" altLang="en-US" sz="3200" b="1" dirty="0">
                <a:solidFill>
                  <a:schemeClr val="accent1"/>
                </a:solidFill>
                <a:latin typeface="微软雅黑" panose="020B0503020204020204" pitchFamily="34" charset="-122"/>
                <a:ea typeface="微软雅黑" panose="020B0503020204020204" pitchFamily="34" charset="-122"/>
                <a:cs typeface="+mj-cs"/>
              </a:rPr>
              <a:t>的同步性能测试系统及方法研究</a:t>
            </a:r>
          </a:p>
        </p:txBody>
      </p:sp>
      <p:pic>
        <p:nvPicPr>
          <p:cNvPr id="4098" name="Picture 2">
            <a:extLst>
              <a:ext uri="{FF2B5EF4-FFF2-40B4-BE49-F238E27FC236}">
                <a16:creationId xmlns:a16="http://schemas.microsoft.com/office/drawing/2014/main" id="{9588DA8D-76B0-4ECD-A68D-D5E42918CB1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233" y="2366248"/>
            <a:ext cx="3023457" cy="2276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icture 6">
            <a:extLst>
              <a:ext uri="{FF2B5EF4-FFF2-40B4-BE49-F238E27FC236}">
                <a16:creationId xmlns:a16="http://schemas.microsoft.com/office/drawing/2014/main" id="{46D6D5B0-D83F-4BF7-8C86-969C7AAAD3A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8397" y="2366248"/>
            <a:ext cx="3023456" cy="2276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7">
            <a:extLst>
              <a:ext uri="{FF2B5EF4-FFF2-40B4-BE49-F238E27FC236}">
                <a16:creationId xmlns:a16="http://schemas.microsoft.com/office/drawing/2014/main" id="{B539A3D8-0583-44BE-B38D-F915E44259A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10641" y="2366252"/>
            <a:ext cx="3035391" cy="2276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直接连接符 9">
            <a:extLst>
              <a:ext uri="{FF2B5EF4-FFF2-40B4-BE49-F238E27FC236}">
                <a16:creationId xmlns:a16="http://schemas.microsoft.com/office/drawing/2014/main" id="{7C2F60E8-BB5B-4CCF-9A6E-5094A7F16D44}"/>
              </a:ext>
            </a:extLst>
          </p:cNvPr>
          <p:cNvCxnSpPr/>
          <p:nvPr/>
        </p:nvCxnSpPr>
        <p:spPr>
          <a:xfrm>
            <a:off x="19716" y="6150534"/>
            <a:ext cx="910456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DAD425F0-C826-4A80-92BB-0CC34ECDD5FC}"/>
              </a:ext>
            </a:extLst>
          </p:cNvPr>
          <p:cNvSpPr txBox="1"/>
          <p:nvPr/>
        </p:nvSpPr>
        <p:spPr>
          <a:xfrm>
            <a:off x="168043" y="6282086"/>
            <a:ext cx="1097280" cy="369332"/>
          </a:xfrm>
          <a:prstGeom prst="rect">
            <a:avLst/>
          </a:prstGeom>
          <a:noFill/>
        </p:spPr>
        <p:txBody>
          <a:bodyPr wrap="square">
            <a:spAutoFit/>
          </a:bodyPr>
          <a:lstStyle/>
          <a:p>
            <a:pPr algn="ctr"/>
            <a:r>
              <a:rPr lang="zh-CN" altLang="en-US" sz="1800" kern="100" dirty="0">
                <a:latin typeface="微软雅黑" panose="020B0503020204020204" pitchFamily="34" charset="-122"/>
                <a:ea typeface="微软雅黑" panose="020B0503020204020204" pitchFamily="34" charset="-122"/>
              </a:rPr>
              <a:t>参数设置</a:t>
            </a:r>
            <a:endParaRPr lang="zh-CN" altLang="en-US" dirty="0"/>
          </a:p>
        </p:txBody>
      </p:sp>
      <p:sp>
        <p:nvSpPr>
          <p:cNvPr id="12" name="文本框 11">
            <a:extLst>
              <a:ext uri="{FF2B5EF4-FFF2-40B4-BE49-F238E27FC236}">
                <a16:creationId xmlns:a16="http://schemas.microsoft.com/office/drawing/2014/main" id="{FEC5FEE4-09A9-4CA9-921E-FD6E63E5F9F6}"/>
              </a:ext>
            </a:extLst>
          </p:cNvPr>
          <p:cNvSpPr txBox="1"/>
          <p:nvPr/>
        </p:nvSpPr>
        <p:spPr>
          <a:xfrm>
            <a:off x="302446" y="1859215"/>
            <a:ext cx="3358541" cy="458908"/>
          </a:xfrm>
          <a:prstGeom prst="rect">
            <a:avLst/>
          </a:prstGeom>
        </p:spPr>
        <p:txBody>
          <a:bodyPr wrap="square">
            <a:spAutoFit/>
          </a:bodyPr>
          <a:lstStyle>
            <a:defPPr>
              <a:defRPr lang="zh-CN"/>
            </a:defPPr>
            <a:lvl1pPr>
              <a:lnSpc>
                <a:spcPct val="150000"/>
              </a:lnSpc>
              <a:defRPr kern="100">
                <a:latin typeface="微软雅黑" panose="020B0503020204020204" pitchFamily="34" charset="-122"/>
                <a:ea typeface="微软雅黑" panose="020B0503020204020204" pitchFamily="34" charset="-122"/>
              </a:defRPr>
            </a:lvl1pPr>
          </a:lstStyle>
          <a:p>
            <a:pPr marL="285750" indent="-285750">
              <a:buFont typeface="Wingdings" panose="05000000000000000000" pitchFamily="2" charset="2"/>
              <a:buChar char="l"/>
            </a:pPr>
            <a:r>
              <a:rPr lang="zh-CN" altLang="en-US" b="1" dirty="0">
                <a:solidFill>
                  <a:srgbClr val="C00000"/>
                </a:solidFill>
              </a:rPr>
              <a:t>同步可靠性</a:t>
            </a:r>
            <a:r>
              <a:rPr lang="zh-CN" altLang="en-US" b="1" dirty="0"/>
              <a:t>测试</a:t>
            </a:r>
          </a:p>
        </p:txBody>
      </p:sp>
      <p:sp>
        <p:nvSpPr>
          <p:cNvPr id="13" name="文本框 12">
            <a:extLst>
              <a:ext uri="{FF2B5EF4-FFF2-40B4-BE49-F238E27FC236}">
                <a16:creationId xmlns:a16="http://schemas.microsoft.com/office/drawing/2014/main" id="{A40CC621-A32C-4883-98D9-E26484894FF8}"/>
              </a:ext>
            </a:extLst>
          </p:cNvPr>
          <p:cNvSpPr txBox="1"/>
          <p:nvPr/>
        </p:nvSpPr>
        <p:spPr>
          <a:xfrm>
            <a:off x="615272" y="4638626"/>
            <a:ext cx="2210299" cy="584775"/>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干扰流量占用</a:t>
            </a:r>
            <a:r>
              <a:rPr lang="en-US" altLang="zh-CN" sz="1600" b="1" dirty="0">
                <a:solidFill>
                  <a:srgbClr val="C00000"/>
                </a:solidFill>
                <a:latin typeface="微软雅黑" panose="020B0503020204020204" pitchFamily="34" charset="-122"/>
                <a:ea typeface="微软雅黑" panose="020B0503020204020204" pitchFamily="34" charset="-122"/>
              </a:rPr>
              <a:t>10%</a:t>
            </a:r>
            <a:r>
              <a:rPr lang="zh-CN" altLang="en-US" sz="1600" dirty="0">
                <a:latin typeface="微软雅黑" panose="020B0503020204020204" pitchFamily="34" charset="-122"/>
                <a:ea typeface="微软雅黑" panose="020B0503020204020204" pitchFamily="34" charset="-122"/>
              </a:rPr>
              <a:t>带宽时同步精度变化</a:t>
            </a:r>
          </a:p>
        </p:txBody>
      </p:sp>
      <p:sp>
        <p:nvSpPr>
          <p:cNvPr id="14" name="文本框 13">
            <a:extLst>
              <a:ext uri="{FF2B5EF4-FFF2-40B4-BE49-F238E27FC236}">
                <a16:creationId xmlns:a16="http://schemas.microsoft.com/office/drawing/2014/main" id="{8E18ADD0-E737-49E0-8290-18664A977087}"/>
              </a:ext>
            </a:extLst>
          </p:cNvPr>
          <p:cNvSpPr txBox="1"/>
          <p:nvPr/>
        </p:nvSpPr>
        <p:spPr>
          <a:xfrm>
            <a:off x="3561910" y="4634645"/>
            <a:ext cx="2210299" cy="584775"/>
          </a:xfrm>
          <a:prstGeom prst="rect">
            <a:avLst/>
          </a:prstGeom>
          <a:noFill/>
        </p:spPr>
        <p:txBody>
          <a:bodyPr wrap="square">
            <a:spAutoFit/>
          </a:bodyPr>
          <a:lstStyle>
            <a:defPPr>
              <a:defRPr lang="zh-CN"/>
            </a:defPPr>
            <a:lvl1pPr algn="ctr">
              <a:defRPr sz="1600">
                <a:latin typeface="微软雅黑" panose="020B0503020204020204" pitchFamily="34" charset="-122"/>
                <a:ea typeface="微软雅黑" panose="020B0503020204020204" pitchFamily="34" charset="-122"/>
              </a:defRPr>
            </a:lvl1pPr>
          </a:lstStyle>
          <a:p>
            <a:r>
              <a:rPr lang="zh-CN" altLang="en-US" dirty="0"/>
              <a:t>干扰流量占用</a:t>
            </a:r>
            <a:r>
              <a:rPr lang="en-US" altLang="zh-CN" b="1" dirty="0">
                <a:solidFill>
                  <a:srgbClr val="C00000"/>
                </a:solidFill>
              </a:rPr>
              <a:t>80%</a:t>
            </a:r>
            <a:r>
              <a:rPr lang="zh-CN" altLang="en-US" dirty="0"/>
              <a:t>带宽时同步精度变化</a:t>
            </a:r>
          </a:p>
        </p:txBody>
      </p:sp>
      <p:sp>
        <p:nvSpPr>
          <p:cNvPr id="15" name="文本框 14">
            <a:extLst>
              <a:ext uri="{FF2B5EF4-FFF2-40B4-BE49-F238E27FC236}">
                <a16:creationId xmlns:a16="http://schemas.microsoft.com/office/drawing/2014/main" id="{0512BB44-0502-42CF-B645-37EE449C3B89}"/>
              </a:ext>
            </a:extLst>
          </p:cNvPr>
          <p:cNvSpPr txBox="1"/>
          <p:nvPr/>
        </p:nvSpPr>
        <p:spPr>
          <a:xfrm>
            <a:off x="6604985" y="4634644"/>
            <a:ext cx="2046702" cy="584775"/>
          </a:xfrm>
          <a:prstGeom prst="rect">
            <a:avLst/>
          </a:prstGeom>
          <a:noFill/>
        </p:spPr>
        <p:txBody>
          <a:bodyPr wrap="square">
            <a:spAutoFit/>
          </a:bodyPr>
          <a:lstStyle>
            <a:defPPr>
              <a:defRPr lang="zh-CN"/>
            </a:defPPr>
            <a:lvl1pPr algn="ctr">
              <a:defRPr sz="1600">
                <a:latin typeface="微软雅黑" panose="020B0503020204020204" pitchFamily="34" charset="-122"/>
                <a:ea typeface="微软雅黑" panose="020B0503020204020204" pitchFamily="34" charset="-122"/>
              </a:defRPr>
            </a:lvl1pPr>
          </a:lstStyle>
          <a:p>
            <a:r>
              <a:rPr lang="zh-CN" altLang="en-US" dirty="0"/>
              <a:t>干扰流量占用</a:t>
            </a:r>
            <a:r>
              <a:rPr lang="en-US" altLang="zh-CN" b="1" dirty="0">
                <a:solidFill>
                  <a:srgbClr val="C00000"/>
                </a:solidFill>
              </a:rPr>
              <a:t>90%</a:t>
            </a:r>
            <a:r>
              <a:rPr lang="zh-CN" altLang="en-US" dirty="0"/>
              <a:t>带宽时同步精度变化</a:t>
            </a:r>
          </a:p>
        </p:txBody>
      </p:sp>
      <p:sp>
        <p:nvSpPr>
          <p:cNvPr id="20" name="矩形 19">
            <a:extLst>
              <a:ext uri="{FF2B5EF4-FFF2-40B4-BE49-F238E27FC236}">
                <a16:creationId xmlns:a16="http://schemas.microsoft.com/office/drawing/2014/main" id="{5A91439D-7A28-434A-8407-D01E2E8D17A5}"/>
              </a:ext>
            </a:extLst>
          </p:cNvPr>
          <p:cNvSpPr/>
          <p:nvPr/>
        </p:nvSpPr>
        <p:spPr>
          <a:xfrm>
            <a:off x="1346630" y="6180875"/>
            <a:ext cx="1733454" cy="570284"/>
          </a:xfrm>
          <a:prstGeom prst="rect">
            <a:avLst/>
          </a:prstGeom>
        </p:spPr>
        <p:txBody>
          <a:bodyPr wrap="square">
            <a:spAutoFit/>
          </a:bodyPr>
          <a:lstStyle/>
          <a:p>
            <a:pPr>
              <a:lnSpc>
                <a:spcPct val="150000"/>
              </a:lnSpc>
            </a:pPr>
            <a:r>
              <a:rPr lang="zh-CN" altLang="en-US" sz="1100" kern="100" dirty="0">
                <a:latin typeface="微软雅黑" panose="020B0503020204020204" pitchFamily="34" charset="-122"/>
                <a:ea typeface="微软雅黑" panose="020B0503020204020204" pitchFamily="34" charset="-122"/>
              </a:rPr>
              <a:t>链路带宽：</a:t>
            </a:r>
            <a:r>
              <a:rPr lang="en-US" altLang="zh-CN" sz="1100" kern="100" dirty="0">
                <a:latin typeface="微软雅黑" panose="020B0503020204020204" pitchFamily="34" charset="-122"/>
                <a:ea typeface="微软雅黑" panose="020B0503020204020204" pitchFamily="34" charset="-122"/>
              </a:rPr>
              <a:t>1000Mbps</a:t>
            </a:r>
          </a:p>
          <a:p>
            <a:pPr>
              <a:lnSpc>
                <a:spcPct val="150000"/>
              </a:lnSpc>
            </a:pPr>
            <a:r>
              <a:rPr lang="zh-CN" altLang="en-US" sz="1100" kern="100" dirty="0">
                <a:latin typeface="微软雅黑" panose="020B0503020204020204" pitchFamily="34" charset="-122"/>
                <a:ea typeface="微软雅黑" panose="020B0503020204020204" pitchFamily="34" charset="-122"/>
              </a:rPr>
              <a:t>干扰流量生成：</a:t>
            </a:r>
            <a:r>
              <a:rPr lang="en-US" altLang="zh-CN" sz="1100" kern="100" dirty="0" err="1">
                <a:latin typeface="微软雅黑" panose="020B0503020204020204" pitchFamily="34" charset="-122"/>
                <a:ea typeface="微软雅黑" panose="020B0503020204020204" pitchFamily="34" charset="-122"/>
              </a:rPr>
              <a:t>iperf</a:t>
            </a:r>
            <a:endParaRPr lang="en-US" altLang="zh-CN" sz="1100" kern="100" dirty="0">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F87D42F5-DCF9-44ED-9DC8-11FB4815336F}"/>
              </a:ext>
            </a:extLst>
          </p:cNvPr>
          <p:cNvSpPr txBox="1"/>
          <p:nvPr/>
        </p:nvSpPr>
        <p:spPr>
          <a:xfrm>
            <a:off x="3492393" y="6180874"/>
            <a:ext cx="2148012" cy="570284"/>
          </a:xfrm>
          <a:prstGeom prst="rect">
            <a:avLst/>
          </a:prstGeom>
        </p:spPr>
        <p:txBody>
          <a:bodyPr wrap="square">
            <a:spAutoFit/>
          </a:bodyPr>
          <a:lstStyle>
            <a:defPPr>
              <a:defRPr lang="zh-CN"/>
            </a:defPPr>
            <a:lvl1pPr>
              <a:lnSpc>
                <a:spcPct val="150000"/>
              </a:lnSpc>
              <a:defRPr sz="1100" kern="100">
                <a:latin typeface="微软雅黑" panose="020B0503020204020204" pitchFamily="34" charset="-122"/>
                <a:ea typeface="微软雅黑" panose="020B0503020204020204" pitchFamily="34" charset="-122"/>
              </a:defRPr>
            </a:lvl1pPr>
          </a:lstStyle>
          <a:p>
            <a:r>
              <a:rPr lang="zh-CN" altLang="en-US" dirty="0"/>
              <a:t>时间同步周期：</a:t>
            </a:r>
            <a:r>
              <a:rPr lang="en-US" altLang="zh-CN" dirty="0"/>
              <a:t>0.1s</a:t>
            </a:r>
            <a:endParaRPr lang="zh-CN" altLang="en-US" dirty="0"/>
          </a:p>
          <a:p>
            <a:r>
              <a:rPr lang="zh-CN" altLang="en-US" dirty="0"/>
              <a:t>频率同步周期：</a:t>
            </a:r>
            <a:r>
              <a:rPr lang="en-US" altLang="zh-CN" dirty="0"/>
              <a:t>1s</a:t>
            </a:r>
          </a:p>
        </p:txBody>
      </p:sp>
      <p:sp>
        <p:nvSpPr>
          <p:cNvPr id="25" name="文本框 24">
            <a:extLst>
              <a:ext uri="{FF2B5EF4-FFF2-40B4-BE49-F238E27FC236}">
                <a16:creationId xmlns:a16="http://schemas.microsoft.com/office/drawing/2014/main" id="{A6C85810-29FA-49DB-9DB4-57E94D2C47E3}"/>
              </a:ext>
            </a:extLst>
          </p:cNvPr>
          <p:cNvSpPr txBox="1"/>
          <p:nvPr/>
        </p:nvSpPr>
        <p:spPr>
          <a:xfrm>
            <a:off x="302446" y="5546927"/>
            <a:ext cx="8475035" cy="400110"/>
          </a:xfrm>
          <a:prstGeom prst="rect">
            <a:avLst/>
          </a:prstGeom>
          <a:solidFill>
            <a:srgbClr val="004098"/>
          </a:solidFill>
          <a:ln>
            <a:solidFill>
              <a:schemeClr val="tx1"/>
            </a:solidFill>
          </a:ln>
        </p:spPr>
        <p:txBody>
          <a:bodyPr wrap="square">
            <a:spAutoFit/>
          </a:bodyPr>
          <a:lstStyle>
            <a:defPPr>
              <a:defRPr lang="zh-CN"/>
            </a:defPPr>
            <a:lvl1pPr algn="ctr">
              <a:defRPr sz="2000" kern="100">
                <a:solidFill>
                  <a:schemeClr val="bg1"/>
                </a:solidFill>
                <a:latin typeface="微软雅黑" panose="020B0503020204020204" pitchFamily="34" charset="-122"/>
                <a:ea typeface="微软雅黑" panose="020B0503020204020204" pitchFamily="34" charset="-122"/>
                <a:cs typeface="楷体_GB2312"/>
              </a:defRPr>
            </a:lvl1pPr>
          </a:lstStyle>
          <a:p>
            <a:r>
              <a:rPr lang="zh-CN" altLang="en-US" dirty="0"/>
              <a:t>在不同干扰流量下，层次化时频联合同步方案精度均能保持稳定且精度高</a:t>
            </a:r>
          </a:p>
        </p:txBody>
      </p:sp>
      <p:sp>
        <p:nvSpPr>
          <p:cNvPr id="26" name="文本框 25">
            <a:extLst>
              <a:ext uri="{FF2B5EF4-FFF2-40B4-BE49-F238E27FC236}">
                <a16:creationId xmlns:a16="http://schemas.microsoft.com/office/drawing/2014/main" id="{F1E6A026-9E79-4DB4-BCC0-16A53D202DA1}"/>
              </a:ext>
            </a:extLst>
          </p:cNvPr>
          <p:cNvSpPr txBox="1"/>
          <p:nvPr/>
        </p:nvSpPr>
        <p:spPr>
          <a:xfrm>
            <a:off x="5425489" y="6180874"/>
            <a:ext cx="2148012" cy="570284"/>
          </a:xfrm>
          <a:prstGeom prst="rect">
            <a:avLst/>
          </a:prstGeom>
        </p:spPr>
        <p:txBody>
          <a:bodyPr wrap="square">
            <a:spAutoFit/>
          </a:bodyPr>
          <a:lstStyle>
            <a:defPPr>
              <a:defRPr lang="zh-CN"/>
            </a:defPPr>
            <a:lvl1pPr>
              <a:lnSpc>
                <a:spcPct val="150000"/>
              </a:lnSpc>
              <a:defRPr sz="1100" kern="100">
                <a:latin typeface="微软雅黑" panose="020B0503020204020204" pitchFamily="34" charset="-122"/>
                <a:ea typeface="微软雅黑" panose="020B0503020204020204" pitchFamily="34" charset="-122"/>
              </a:defRPr>
            </a:lvl1pPr>
          </a:lstStyle>
          <a:p>
            <a:r>
              <a:rPr lang="zh-CN" altLang="en-US" dirty="0"/>
              <a:t>记录周期：</a:t>
            </a:r>
            <a:r>
              <a:rPr lang="en-US" altLang="zh-CN" dirty="0"/>
              <a:t>1s</a:t>
            </a:r>
            <a:endParaRPr lang="zh-CN" altLang="en-US" dirty="0"/>
          </a:p>
          <a:p>
            <a:r>
              <a:rPr lang="zh-CN" altLang="en-US" dirty="0"/>
              <a:t>连续测量时间：</a:t>
            </a:r>
            <a:r>
              <a:rPr lang="en-US" altLang="zh-CN" dirty="0"/>
              <a:t>8</a:t>
            </a:r>
            <a:r>
              <a:rPr lang="zh-CN" altLang="en-US" dirty="0"/>
              <a:t>分钟</a:t>
            </a:r>
            <a:endParaRPr lang="en-US" altLang="zh-CN" dirty="0"/>
          </a:p>
        </p:txBody>
      </p:sp>
      <p:sp>
        <p:nvSpPr>
          <p:cNvPr id="27" name="文本框 26">
            <a:extLst>
              <a:ext uri="{FF2B5EF4-FFF2-40B4-BE49-F238E27FC236}">
                <a16:creationId xmlns:a16="http://schemas.microsoft.com/office/drawing/2014/main" id="{F2695756-41BB-4F29-9190-5B663A15B2CC}"/>
              </a:ext>
            </a:extLst>
          </p:cNvPr>
          <p:cNvSpPr txBox="1"/>
          <p:nvPr/>
        </p:nvSpPr>
        <p:spPr>
          <a:xfrm>
            <a:off x="7182427" y="6150533"/>
            <a:ext cx="1595054" cy="316369"/>
          </a:xfrm>
          <a:prstGeom prst="rect">
            <a:avLst/>
          </a:prstGeom>
        </p:spPr>
        <p:txBody>
          <a:bodyPr wrap="square">
            <a:spAutoFit/>
          </a:bodyPr>
          <a:lstStyle>
            <a:defPPr>
              <a:defRPr lang="zh-CN"/>
            </a:defPPr>
            <a:lvl1pPr>
              <a:lnSpc>
                <a:spcPct val="150000"/>
              </a:lnSpc>
              <a:defRPr sz="1100" kern="100">
                <a:latin typeface="微软雅黑" panose="020B0503020204020204" pitchFamily="34" charset="-122"/>
                <a:ea typeface="微软雅黑" panose="020B0503020204020204" pitchFamily="34" charset="-122"/>
              </a:defRPr>
            </a:lvl1pPr>
          </a:lstStyle>
          <a:p>
            <a:r>
              <a:rPr lang="zh-CN" altLang="en-US" dirty="0"/>
              <a:t>测量节点：端节点</a:t>
            </a:r>
            <a:r>
              <a:rPr lang="en-US" altLang="zh-CN" dirty="0"/>
              <a:t>C</a:t>
            </a:r>
            <a:endParaRPr lang="zh-CN" altLang="en-US" dirty="0"/>
          </a:p>
        </p:txBody>
      </p:sp>
    </p:spTree>
    <p:extLst>
      <p:ext uri="{BB962C8B-B14F-4D97-AF65-F5344CB8AC3E}">
        <p14:creationId xmlns:p14="http://schemas.microsoft.com/office/powerpoint/2010/main" val="12062107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712A447-D8D4-4F33-8711-7D87E7556883}"/>
              </a:ext>
            </a:extLst>
          </p:cNvPr>
          <p:cNvSpPr/>
          <p:nvPr/>
        </p:nvSpPr>
        <p:spPr>
          <a:xfrm>
            <a:off x="249349" y="857654"/>
            <a:ext cx="7601761"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面向</a:t>
            </a:r>
            <a:r>
              <a:rPr lang="en-US" altLang="zh-CN" sz="3200" b="1" dirty="0">
                <a:solidFill>
                  <a:schemeClr val="accent1"/>
                </a:solidFill>
                <a:latin typeface="微软雅黑" panose="020B0503020204020204" pitchFamily="34" charset="-122"/>
                <a:ea typeface="微软雅黑" panose="020B0503020204020204" pitchFamily="34" charset="-122"/>
                <a:cs typeface="+mj-cs"/>
              </a:rPr>
              <a:t>TSN</a:t>
            </a:r>
            <a:r>
              <a:rPr lang="zh-CN" altLang="en-US" sz="3200" b="1" dirty="0">
                <a:solidFill>
                  <a:schemeClr val="accent1"/>
                </a:solidFill>
                <a:latin typeface="微软雅黑" panose="020B0503020204020204" pitchFamily="34" charset="-122"/>
                <a:ea typeface="微软雅黑" panose="020B0503020204020204" pitchFamily="34" charset="-122"/>
                <a:cs typeface="+mj-cs"/>
              </a:rPr>
              <a:t>的同步性能测试系统及方法研究</a:t>
            </a:r>
          </a:p>
        </p:txBody>
      </p:sp>
      <p:pic>
        <p:nvPicPr>
          <p:cNvPr id="4104" name="Picture 8">
            <a:extLst>
              <a:ext uri="{FF2B5EF4-FFF2-40B4-BE49-F238E27FC236}">
                <a16:creationId xmlns:a16="http://schemas.microsoft.com/office/drawing/2014/main" id="{652C78E2-A19E-4355-B626-8C9F3FBCB67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7516" t="5701" r="8134" b="1321"/>
          <a:stretch>
            <a:fillRect/>
          </a:stretch>
        </p:blipFill>
        <p:spPr bwMode="auto">
          <a:xfrm>
            <a:off x="441504" y="2334247"/>
            <a:ext cx="5095535" cy="274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a:extLst>
              <a:ext uri="{FF2B5EF4-FFF2-40B4-BE49-F238E27FC236}">
                <a16:creationId xmlns:a16="http://schemas.microsoft.com/office/drawing/2014/main" id="{CB826B3B-D2A0-4255-9A65-D3DC4EDE975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40917" y="1580630"/>
            <a:ext cx="2815275" cy="2119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a:extLst>
              <a:ext uri="{FF2B5EF4-FFF2-40B4-BE49-F238E27FC236}">
                <a16:creationId xmlns:a16="http://schemas.microsoft.com/office/drawing/2014/main" id="{0AF08385-8CC7-4A98-BAA9-24A7C0BF860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29799" y="3802201"/>
            <a:ext cx="2826393" cy="2119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a:extLst>
              <a:ext uri="{FF2B5EF4-FFF2-40B4-BE49-F238E27FC236}">
                <a16:creationId xmlns:a16="http://schemas.microsoft.com/office/drawing/2014/main" id="{72838C97-BCC5-44C0-8D5D-035751F73D97}"/>
              </a:ext>
            </a:extLst>
          </p:cNvPr>
          <p:cNvCxnSpPr/>
          <p:nvPr/>
        </p:nvCxnSpPr>
        <p:spPr>
          <a:xfrm>
            <a:off x="19716" y="6150534"/>
            <a:ext cx="910456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7773E525-4AF2-4F4C-A4ED-7EDBD1CEA6D8}"/>
              </a:ext>
            </a:extLst>
          </p:cNvPr>
          <p:cNvSpPr txBox="1"/>
          <p:nvPr/>
        </p:nvSpPr>
        <p:spPr>
          <a:xfrm>
            <a:off x="168043" y="6282086"/>
            <a:ext cx="1097280" cy="369332"/>
          </a:xfrm>
          <a:prstGeom prst="rect">
            <a:avLst/>
          </a:prstGeom>
          <a:noFill/>
        </p:spPr>
        <p:txBody>
          <a:bodyPr wrap="square">
            <a:spAutoFit/>
          </a:bodyPr>
          <a:lstStyle/>
          <a:p>
            <a:pPr algn="ctr"/>
            <a:r>
              <a:rPr lang="zh-CN" altLang="en-US" sz="1800" kern="100" dirty="0">
                <a:latin typeface="微软雅黑" panose="020B0503020204020204" pitchFamily="34" charset="-122"/>
                <a:ea typeface="微软雅黑" panose="020B0503020204020204" pitchFamily="34" charset="-122"/>
              </a:rPr>
              <a:t>参数设置</a:t>
            </a:r>
            <a:endParaRPr lang="zh-CN" altLang="en-US" dirty="0"/>
          </a:p>
        </p:txBody>
      </p:sp>
      <p:sp>
        <p:nvSpPr>
          <p:cNvPr id="11" name="文本框 10">
            <a:extLst>
              <a:ext uri="{FF2B5EF4-FFF2-40B4-BE49-F238E27FC236}">
                <a16:creationId xmlns:a16="http://schemas.microsoft.com/office/drawing/2014/main" id="{B0EE49CA-C4C8-493E-99B2-435B51E4A0A0}"/>
              </a:ext>
            </a:extLst>
          </p:cNvPr>
          <p:cNvSpPr txBox="1"/>
          <p:nvPr/>
        </p:nvSpPr>
        <p:spPr>
          <a:xfrm>
            <a:off x="302446" y="1859215"/>
            <a:ext cx="3358541" cy="458908"/>
          </a:xfrm>
          <a:prstGeom prst="rect">
            <a:avLst/>
          </a:prstGeom>
        </p:spPr>
        <p:txBody>
          <a:bodyPr wrap="square">
            <a:spAutoFit/>
          </a:bodyPr>
          <a:lstStyle>
            <a:defPPr>
              <a:defRPr lang="zh-CN"/>
            </a:defPPr>
            <a:lvl1pPr>
              <a:lnSpc>
                <a:spcPct val="150000"/>
              </a:lnSpc>
              <a:defRPr kern="100">
                <a:latin typeface="微软雅黑" panose="020B0503020204020204" pitchFamily="34" charset="-122"/>
                <a:ea typeface="微软雅黑" panose="020B0503020204020204" pitchFamily="34" charset="-122"/>
              </a:defRPr>
            </a:lvl1pPr>
          </a:lstStyle>
          <a:p>
            <a:pPr marL="285750" indent="-285750">
              <a:buFont typeface="Wingdings" panose="05000000000000000000" pitchFamily="2" charset="2"/>
              <a:buChar char="l"/>
            </a:pPr>
            <a:r>
              <a:rPr lang="zh-CN" altLang="en-US" b="1" dirty="0">
                <a:solidFill>
                  <a:srgbClr val="C00000"/>
                </a:solidFill>
              </a:rPr>
              <a:t>传输时延</a:t>
            </a:r>
            <a:r>
              <a:rPr lang="zh-CN" altLang="en-US" b="1" dirty="0"/>
              <a:t>测试</a:t>
            </a:r>
          </a:p>
        </p:txBody>
      </p:sp>
      <p:sp>
        <p:nvSpPr>
          <p:cNvPr id="12" name="矩形 11">
            <a:extLst>
              <a:ext uri="{FF2B5EF4-FFF2-40B4-BE49-F238E27FC236}">
                <a16:creationId xmlns:a16="http://schemas.microsoft.com/office/drawing/2014/main" id="{E399FFED-6F9A-4FB6-82F8-842659A7BAFC}"/>
              </a:ext>
            </a:extLst>
          </p:cNvPr>
          <p:cNvSpPr/>
          <p:nvPr/>
        </p:nvSpPr>
        <p:spPr>
          <a:xfrm>
            <a:off x="1346630" y="6180875"/>
            <a:ext cx="1733454" cy="570284"/>
          </a:xfrm>
          <a:prstGeom prst="rect">
            <a:avLst/>
          </a:prstGeom>
        </p:spPr>
        <p:txBody>
          <a:bodyPr wrap="square">
            <a:spAutoFit/>
          </a:bodyPr>
          <a:lstStyle/>
          <a:p>
            <a:pPr>
              <a:lnSpc>
                <a:spcPct val="150000"/>
              </a:lnSpc>
            </a:pPr>
            <a:r>
              <a:rPr lang="zh-CN" altLang="en-US" sz="1100" kern="100" dirty="0">
                <a:latin typeface="微软雅黑" panose="020B0503020204020204" pitchFamily="34" charset="-122"/>
                <a:ea typeface="微软雅黑" panose="020B0503020204020204" pitchFamily="34" charset="-122"/>
              </a:rPr>
              <a:t>时间同步周期：</a:t>
            </a:r>
            <a:r>
              <a:rPr lang="en-US" altLang="zh-CN" sz="1100" kern="100" dirty="0">
                <a:latin typeface="微软雅黑" panose="020B0503020204020204" pitchFamily="34" charset="-122"/>
                <a:ea typeface="微软雅黑" panose="020B0503020204020204" pitchFamily="34" charset="-122"/>
              </a:rPr>
              <a:t>0.1s</a:t>
            </a:r>
          </a:p>
          <a:p>
            <a:pPr>
              <a:lnSpc>
                <a:spcPct val="150000"/>
              </a:lnSpc>
            </a:pPr>
            <a:r>
              <a:rPr lang="zh-CN" altLang="en-US" sz="1100" kern="100" dirty="0">
                <a:latin typeface="微软雅黑" panose="020B0503020204020204" pitchFamily="34" charset="-122"/>
                <a:ea typeface="微软雅黑" panose="020B0503020204020204" pitchFamily="34" charset="-122"/>
              </a:rPr>
              <a:t>频率同步周期：</a:t>
            </a:r>
            <a:r>
              <a:rPr lang="en-US" altLang="zh-CN" sz="1100" kern="100" dirty="0">
                <a:latin typeface="微软雅黑" panose="020B0503020204020204" pitchFamily="34" charset="-122"/>
                <a:ea typeface="微软雅黑" panose="020B0503020204020204" pitchFamily="34" charset="-122"/>
              </a:rPr>
              <a:t>1s</a:t>
            </a:r>
          </a:p>
        </p:txBody>
      </p:sp>
      <p:sp>
        <p:nvSpPr>
          <p:cNvPr id="13" name="文本框 12">
            <a:extLst>
              <a:ext uri="{FF2B5EF4-FFF2-40B4-BE49-F238E27FC236}">
                <a16:creationId xmlns:a16="http://schemas.microsoft.com/office/drawing/2014/main" id="{CC8C2E26-0F29-4287-9AC9-DE2554730430}"/>
              </a:ext>
            </a:extLst>
          </p:cNvPr>
          <p:cNvSpPr txBox="1"/>
          <p:nvPr/>
        </p:nvSpPr>
        <p:spPr>
          <a:xfrm>
            <a:off x="3001504" y="6180874"/>
            <a:ext cx="2148012" cy="570284"/>
          </a:xfrm>
          <a:prstGeom prst="rect">
            <a:avLst/>
          </a:prstGeom>
        </p:spPr>
        <p:txBody>
          <a:bodyPr wrap="square">
            <a:spAutoFit/>
          </a:bodyPr>
          <a:lstStyle>
            <a:defPPr>
              <a:defRPr lang="zh-CN"/>
            </a:defPPr>
            <a:lvl1pPr>
              <a:lnSpc>
                <a:spcPct val="150000"/>
              </a:lnSpc>
              <a:defRPr sz="1100" kern="100">
                <a:latin typeface="微软雅黑" panose="020B0503020204020204" pitchFamily="34" charset="-122"/>
                <a:ea typeface="微软雅黑" panose="020B0503020204020204" pitchFamily="34" charset="-122"/>
              </a:defRPr>
            </a:lvl1pPr>
          </a:lstStyle>
          <a:p>
            <a:r>
              <a:rPr lang="zh-CN" altLang="en-US" dirty="0"/>
              <a:t>数据帧负载长度：</a:t>
            </a:r>
            <a:r>
              <a:rPr lang="en-US" altLang="zh-CN" dirty="0"/>
              <a:t>256</a:t>
            </a:r>
            <a:r>
              <a:rPr lang="zh-CN" altLang="en-US" dirty="0"/>
              <a:t>个字节</a:t>
            </a:r>
          </a:p>
          <a:p>
            <a:r>
              <a:rPr lang="zh-CN" altLang="en-US" dirty="0"/>
              <a:t>数据发送周期：</a:t>
            </a:r>
            <a:r>
              <a:rPr lang="en-US" altLang="zh-CN" dirty="0"/>
              <a:t>15ms</a:t>
            </a:r>
          </a:p>
        </p:txBody>
      </p:sp>
      <p:sp>
        <p:nvSpPr>
          <p:cNvPr id="14" name="文本框 13">
            <a:extLst>
              <a:ext uri="{FF2B5EF4-FFF2-40B4-BE49-F238E27FC236}">
                <a16:creationId xmlns:a16="http://schemas.microsoft.com/office/drawing/2014/main" id="{FAEC45FF-6191-4E4B-A96A-7DE58D514B3A}"/>
              </a:ext>
            </a:extLst>
          </p:cNvPr>
          <p:cNvSpPr txBox="1"/>
          <p:nvPr/>
        </p:nvSpPr>
        <p:spPr>
          <a:xfrm>
            <a:off x="5179970" y="6180874"/>
            <a:ext cx="960947" cy="570284"/>
          </a:xfrm>
          <a:prstGeom prst="rect">
            <a:avLst/>
          </a:prstGeom>
        </p:spPr>
        <p:txBody>
          <a:bodyPr wrap="square">
            <a:spAutoFit/>
          </a:bodyPr>
          <a:lstStyle>
            <a:defPPr>
              <a:defRPr lang="zh-CN"/>
            </a:defPPr>
            <a:lvl1pPr>
              <a:lnSpc>
                <a:spcPct val="150000"/>
              </a:lnSpc>
              <a:defRPr sz="1100" kern="100">
                <a:latin typeface="微软雅黑" panose="020B0503020204020204" pitchFamily="34" charset="-122"/>
                <a:ea typeface="微软雅黑" panose="020B0503020204020204" pitchFamily="34" charset="-122"/>
              </a:defRPr>
            </a:lvl1pPr>
          </a:lstStyle>
          <a:p>
            <a:r>
              <a:rPr lang="zh-CN" altLang="en-US" dirty="0"/>
              <a:t>发送端：</a:t>
            </a:r>
            <a:r>
              <a:rPr lang="en-US" altLang="zh-CN" dirty="0"/>
              <a:t>A</a:t>
            </a:r>
          </a:p>
          <a:p>
            <a:r>
              <a:rPr lang="zh-CN" altLang="en-US" dirty="0"/>
              <a:t>接收端：</a:t>
            </a:r>
            <a:r>
              <a:rPr lang="en-US" altLang="zh-CN" dirty="0"/>
              <a:t>B</a:t>
            </a:r>
          </a:p>
        </p:txBody>
      </p:sp>
      <p:sp>
        <p:nvSpPr>
          <p:cNvPr id="15" name="文本框 14">
            <a:extLst>
              <a:ext uri="{FF2B5EF4-FFF2-40B4-BE49-F238E27FC236}">
                <a16:creationId xmlns:a16="http://schemas.microsoft.com/office/drawing/2014/main" id="{E9147B7F-9A7B-4AEE-A9D9-66557317991B}"/>
              </a:ext>
            </a:extLst>
          </p:cNvPr>
          <p:cNvSpPr txBox="1"/>
          <p:nvPr/>
        </p:nvSpPr>
        <p:spPr>
          <a:xfrm>
            <a:off x="6492232" y="6180874"/>
            <a:ext cx="1733454" cy="570284"/>
          </a:xfrm>
          <a:prstGeom prst="rect">
            <a:avLst/>
          </a:prstGeom>
        </p:spPr>
        <p:txBody>
          <a:bodyPr wrap="square">
            <a:spAutoFit/>
          </a:bodyPr>
          <a:lstStyle>
            <a:defPPr>
              <a:defRPr lang="zh-CN"/>
            </a:defPPr>
            <a:lvl1pPr>
              <a:lnSpc>
                <a:spcPct val="150000"/>
              </a:lnSpc>
              <a:defRPr sz="1100" kern="100">
                <a:latin typeface="微软雅黑" panose="020B0503020204020204" pitchFamily="34" charset="-122"/>
                <a:ea typeface="微软雅黑" panose="020B0503020204020204" pitchFamily="34" charset="-122"/>
              </a:defRPr>
            </a:lvl1pPr>
          </a:lstStyle>
          <a:p>
            <a:r>
              <a:rPr lang="zh-CN" altLang="en-US" dirty="0"/>
              <a:t>连续测量时间：</a:t>
            </a:r>
            <a:r>
              <a:rPr lang="en-US" altLang="zh-CN" dirty="0"/>
              <a:t>5</a:t>
            </a:r>
            <a:r>
              <a:rPr lang="zh-CN" altLang="en-US" dirty="0"/>
              <a:t>分钟</a:t>
            </a:r>
          </a:p>
          <a:p>
            <a:r>
              <a:rPr lang="zh-CN" altLang="en-US" dirty="0"/>
              <a:t>数据总量：</a:t>
            </a:r>
            <a:r>
              <a:rPr lang="en-US" altLang="zh-CN" dirty="0"/>
              <a:t>2</a:t>
            </a:r>
            <a:r>
              <a:rPr lang="zh-CN" altLang="en-US" dirty="0"/>
              <a:t>万个数据</a:t>
            </a:r>
            <a:endParaRPr lang="en-US" altLang="zh-CN" dirty="0"/>
          </a:p>
        </p:txBody>
      </p:sp>
      <p:sp>
        <p:nvSpPr>
          <p:cNvPr id="16" name="文本框 15">
            <a:extLst>
              <a:ext uri="{FF2B5EF4-FFF2-40B4-BE49-F238E27FC236}">
                <a16:creationId xmlns:a16="http://schemas.microsoft.com/office/drawing/2014/main" id="{7089069B-D8EE-4F22-BF84-7F62D50128E5}"/>
              </a:ext>
            </a:extLst>
          </p:cNvPr>
          <p:cNvSpPr txBox="1"/>
          <p:nvPr/>
        </p:nvSpPr>
        <p:spPr>
          <a:xfrm>
            <a:off x="812070" y="5074642"/>
            <a:ext cx="4378868" cy="369332"/>
          </a:xfrm>
          <a:prstGeom prst="rect">
            <a:avLst/>
          </a:prstGeom>
          <a:noFill/>
        </p:spPr>
        <p:txBody>
          <a:bodyPr wrap="square">
            <a:spAutoFit/>
          </a:bodyPr>
          <a:lstStyle/>
          <a:p>
            <a:pPr algn="ct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节点间不同同步方案下的传输时延</a:t>
            </a:r>
          </a:p>
        </p:txBody>
      </p:sp>
      <p:sp>
        <p:nvSpPr>
          <p:cNvPr id="17" name="文本框 16">
            <a:extLst>
              <a:ext uri="{FF2B5EF4-FFF2-40B4-BE49-F238E27FC236}">
                <a16:creationId xmlns:a16="http://schemas.microsoft.com/office/drawing/2014/main" id="{B740A644-C015-47FD-96AB-17B9BC9D3525}"/>
              </a:ext>
            </a:extLst>
          </p:cNvPr>
          <p:cNvSpPr txBox="1"/>
          <p:nvPr/>
        </p:nvSpPr>
        <p:spPr>
          <a:xfrm>
            <a:off x="315689" y="5588343"/>
            <a:ext cx="5528789" cy="400110"/>
          </a:xfrm>
          <a:prstGeom prst="rect">
            <a:avLst/>
          </a:prstGeom>
          <a:solidFill>
            <a:srgbClr val="004098"/>
          </a:solidFill>
          <a:ln>
            <a:solidFill>
              <a:schemeClr val="tx1"/>
            </a:solidFill>
          </a:ln>
        </p:spPr>
        <p:txBody>
          <a:bodyPr wrap="square">
            <a:spAutoFit/>
          </a:bodyPr>
          <a:lstStyle>
            <a:defPPr>
              <a:defRPr lang="zh-CN"/>
            </a:defPPr>
            <a:lvl1pPr algn="ctr">
              <a:defRPr sz="2000" kern="100">
                <a:solidFill>
                  <a:schemeClr val="bg1"/>
                </a:solidFill>
                <a:latin typeface="微软雅黑" panose="020B0503020204020204" pitchFamily="34" charset="-122"/>
                <a:ea typeface="微软雅黑" panose="020B0503020204020204" pitchFamily="34" charset="-122"/>
                <a:cs typeface="楷体_GB2312"/>
              </a:defRPr>
            </a:lvl1pPr>
          </a:lstStyle>
          <a:p>
            <a:r>
              <a:rPr lang="zh-CN" altLang="en-US" dirty="0"/>
              <a:t>层次化时频联合同步能够确保数据的确定性传输</a:t>
            </a:r>
          </a:p>
        </p:txBody>
      </p:sp>
      <p:sp>
        <p:nvSpPr>
          <p:cNvPr id="18" name="文本框 17">
            <a:extLst>
              <a:ext uri="{FF2B5EF4-FFF2-40B4-BE49-F238E27FC236}">
                <a16:creationId xmlns:a16="http://schemas.microsoft.com/office/drawing/2014/main" id="{9470D922-3C87-4591-928F-864AAA14E7BB}"/>
              </a:ext>
            </a:extLst>
          </p:cNvPr>
          <p:cNvSpPr txBox="1"/>
          <p:nvPr/>
        </p:nvSpPr>
        <p:spPr>
          <a:xfrm>
            <a:off x="6289305" y="3623640"/>
            <a:ext cx="2507380" cy="307777"/>
          </a:xfrm>
          <a:prstGeom prst="rect">
            <a:avLst/>
          </a:prstGeom>
          <a:noFill/>
        </p:spPr>
        <p:txBody>
          <a:bodyPr wrap="square">
            <a:spAutoFit/>
          </a:bodyPr>
          <a:lstStyle/>
          <a:p>
            <a:r>
              <a:rPr lang="en-US" altLang="zh-CN" sz="1400" dirty="0" err="1">
                <a:latin typeface="微软雅黑" panose="020B0503020204020204" pitchFamily="34" charset="-122"/>
                <a:ea typeface="微软雅黑" panose="020B0503020204020204" pitchFamily="34" charset="-122"/>
              </a:rPr>
              <a:t>gPTP</a:t>
            </a: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同步时的传输时延分布</a:t>
            </a:r>
          </a:p>
        </p:txBody>
      </p:sp>
      <p:sp>
        <p:nvSpPr>
          <p:cNvPr id="19" name="文本框 18">
            <a:extLst>
              <a:ext uri="{FF2B5EF4-FFF2-40B4-BE49-F238E27FC236}">
                <a16:creationId xmlns:a16="http://schemas.microsoft.com/office/drawing/2014/main" id="{FEB94626-6AFD-493C-9A77-B6F19DDED0A9}"/>
              </a:ext>
            </a:extLst>
          </p:cNvPr>
          <p:cNvSpPr txBox="1"/>
          <p:nvPr/>
        </p:nvSpPr>
        <p:spPr>
          <a:xfrm>
            <a:off x="5928577" y="5835594"/>
            <a:ext cx="3259647" cy="307777"/>
          </a:xfrm>
          <a:prstGeom prst="rect">
            <a:avLst/>
          </a:prstGeom>
          <a:noFill/>
        </p:spPr>
        <p:txBody>
          <a:bodyPr wrap="square">
            <a:spAutoFit/>
          </a:bodyPr>
          <a:lstStyle/>
          <a:p>
            <a:r>
              <a:rPr lang="zh-CN" altLang="en-US" sz="1400" dirty="0">
                <a:latin typeface="微软雅黑" panose="020B0503020204020204" pitchFamily="34" charset="-122"/>
                <a:ea typeface="微软雅黑" panose="020B0503020204020204" pitchFamily="34" charset="-122"/>
              </a:rPr>
              <a:t>层次化时频联合同步时的传输时延分布</a:t>
            </a:r>
          </a:p>
        </p:txBody>
      </p:sp>
    </p:spTree>
    <p:extLst>
      <p:ext uri="{BB962C8B-B14F-4D97-AF65-F5344CB8AC3E}">
        <p14:creationId xmlns:p14="http://schemas.microsoft.com/office/powerpoint/2010/main" val="6022859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602910D5-A70D-4C18-A17E-D0A764AC33A9}"/>
              </a:ext>
            </a:extLst>
          </p:cNvPr>
          <p:cNvGrpSpPr/>
          <p:nvPr/>
        </p:nvGrpSpPr>
        <p:grpSpPr>
          <a:xfrm>
            <a:off x="1014877" y="2073304"/>
            <a:ext cx="7330455" cy="4140484"/>
            <a:chOff x="1197725" y="1933345"/>
            <a:chExt cx="7330455" cy="4140484"/>
          </a:xfrm>
        </p:grpSpPr>
        <p:grpSp>
          <p:nvGrpSpPr>
            <p:cNvPr id="28" name="组合 27">
              <a:extLst>
                <a:ext uri="{FF2B5EF4-FFF2-40B4-BE49-F238E27FC236}">
                  <a16:creationId xmlns:a16="http://schemas.microsoft.com/office/drawing/2014/main" id="{DBF0670F-0412-40B8-8734-5ADBC3915A7C}"/>
                </a:ext>
              </a:extLst>
            </p:cNvPr>
            <p:cNvGrpSpPr/>
            <p:nvPr/>
          </p:nvGrpSpPr>
          <p:grpSpPr>
            <a:xfrm>
              <a:off x="1197725" y="1962161"/>
              <a:ext cx="843427" cy="443226"/>
              <a:chOff x="666810" y="2586037"/>
              <a:chExt cx="468000" cy="245937"/>
            </a:xfrm>
          </p:grpSpPr>
          <p:sp>
            <p:nvSpPr>
              <p:cNvPr id="51" name="Freeform 10">
                <a:extLst>
                  <a:ext uri="{FF2B5EF4-FFF2-40B4-BE49-F238E27FC236}">
                    <a16:creationId xmlns:a16="http://schemas.microsoft.com/office/drawing/2014/main" id="{9D5D9B11-5412-4EE0-B77F-62A5BE9B2EC3}"/>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id="{BA656CF6-472D-4433-B4A6-D0FA50C95729}"/>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29" name="文本框 28">
              <a:extLst>
                <a:ext uri="{FF2B5EF4-FFF2-40B4-BE49-F238E27FC236}">
                  <a16:creationId xmlns:a16="http://schemas.microsoft.com/office/drawing/2014/main" id="{007F3C7A-12AC-42D0-A04E-9C3E4A49C710}"/>
                </a:ext>
              </a:extLst>
            </p:cNvPr>
            <p:cNvSpPr txBox="1"/>
            <p:nvPr/>
          </p:nvSpPr>
          <p:spPr>
            <a:xfrm>
              <a:off x="2271263" y="1933345"/>
              <a:ext cx="6256916"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研究背景与意义</a:t>
              </a:r>
            </a:p>
          </p:txBody>
        </p:sp>
        <p:grpSp>
          <p:nvGrpSpPr>
            <p:cNvPr id="30" name="组合 29">
              <a:extLst>
                <a:ext uri="{FF2B5EF4-FFF2-40B4-BE49-F238E27FC236}">
                  <a16:creationId xmlns:a16="http://schemas.microsoft.com/office/drawing/2014/main" id="{3D6D5019-44B9-4591-BB1A-4F8AE4C2430C}"/>
                </a:ext>
              </a:extLst>
            </p:cNvPr>
            <p:cNvGrpSpPr/>
            <p:nvPr/>
          </p:nvGrpSpPr>
          <p:grpSpPr>
            <a:xfrm>
              <a:off x="1197725" y="2882134"/>
              <a:ext cx="843427" cy="443226"/>
              <a:chOff x="666810" y="2586037"/>
              <a:chExt cx="468000" cy="245937"/>
            </a:xfrm>
          </p:grpSpPr>
          <p:sp>
            <p:nvSpPr>
              <p:cNvPr id="49" name="Freeform 10">
                <a:extLst>
                  <a:ext uri="{FF2B5EF4-FFF2-40B4-BE49-F238E27FC236}">
                    <a16:creationId xmlns:a16="http://schemas.microsoft.com/office/drawing/2014/main" id="{D4EE0B31-84D8-44A0-9C66-036FBF674263}"/>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50" name="文本框 49">
                <a:extLst>
                  <a:ext uri="{FF2B5EF4-FFF2-40B4-BE49-F238E27FC236}">
                    <a16:creationId xmlns:a16="http://schemas.microsoft.com/office/drawing/2014/main" id="{C17047A2-C2C6-4825-9BBC-F3EE64D809E7}"/>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1" name="直接连接符 30">
              <a:extLst>
                <a:ext uri="{FF2B5EF4-FFF2-40B4-BE49-F238E27FC236}">
                  <a16:creationId xmlns:a16="http://schemas.microsoft.com/office/drawing/2014/main" id="{FABAAE22-DFE2-4B46-94D4-4687864CC0E0}"/>
                </a:ext>
              </a:extLst>
            </p:cNvPr>
            <p:cNvCxnSpPr>
              <a:cxnSpLocks/>
            </p:cNvCxnSpPr>
            <p:nvPr/>
          </p:nvCxnSpPr>
          <p:spPr>
            <a:xfrm>
              <a:off x="1890223" y="3289799"/>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3BB1D891-1B77-45B1-9A71-7F1A99A5E3E0}"/>
                </a:ext>
              </a:extLst>
            </p:cNvPr>
            <p:cNvSpPr txBox="1"/>
            <p:nvPr/>
          </p:nvSpPr>
          <p:spPr>
            <a:xfrm>
              <a:off x="2271263" y="2853318"/>
              <a:ext cx="6256916"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复杂场景下含传输时延补偿的时钟建模研究</a:t>
              </a:r>
            </a:p>
          </p:txBody>
        </p:sp>
        <p:grpSp>
          <p:nvGrpSpPr>
            <p:cNvPr id="33" name="组合 32">
              <a:extLst>
                <a:ext uri="{FF2B5EF4-FFF2-40B4-BE49-F238E27FC236}">
                  <a16:creationId xmlns:a16="http://schemas.microsoft.com/office/drawing/2014/main" id="{5877102D-9B8D-4D83-A35A-41C04F100B93}"/>
                </a:ext>
              </a:extLst>
            </p:cNvPr>
            <p:cNvGrpSpPr/>
            <p:nvPr/>
          </p:nvGrpSpPr>
          <p:grpSpPr>
            <a:xfrm>
              <a:off x="1197725" y="3802107"/>
              <a:ext cx="843427" cy="443226"/>
              <a:chOff x="666810" y="2586037"/>
              <a:chExt cx="468000" cy="245937"/>
            </a:xfrm>
          </p:grpSpPr>
          <p:sp>
            <p:nvSpPr>
              <p:cNvPr id="47" name="Freeform 10">
                <a:extLst>
                  <a:ext uri="{FF2B5EF4-FFF2-40B4-BE49-F238E27FC236}">
                    <a16:creationId xmlns:a16="http://schemas.microsoft.com/office/drawing/2014/main" id="{1959A5FE-DA3E-471C-9E60-E0627A85F95F}"/>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48" name="文本框 47">
                <a:extLst>
                  <a:ext uri="{FF2B5EF4-FFF2-40B4-BE49-F238E27FC236}">
                    <a16:creationId xmlns:a16="http://schemas.microsoft.com/office/drawing/2014/main" id="{3D2F95EF-80E3-4D57-A802-7331AD4B9010}"/>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34" name="文本框 33">
              <a:extLst>
                <a:ext uri="{FF2B5EF4-FFF2-40B4-BE49-F238E27FC236}">
                  <a16:creationId xmlns:a16="http://schemas.microsoft.com/office/drawing/2014/main" id="{59D14658-E6C3-4275-9766-C98F617FC4A7}"/>
                </a:ext>
              </a:extLst>
            </p:cNvPr>
            <p:cNvSpPr txBox="1"/>
            <p:nvPr/>
          </p:nvSpPr>
          <p:spPr>
            <a:xfrm>
              <a:off x="2271262" y="3773291"/>
              <a:ext cx="6256917"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面向</a:t>
              </a:r>
              <a:r>
                <a:rPr lang="en-US" altLang="zh-CN" sz="2400" b="1" dirty="0">
                  <a:solidFill>
                    <a:schemeClr val="bg1">
                      <a:lumMod val="85000"/>
                    </a:schemeClr>
                  </a:solidFill>
                  <a:latin typeface="微软雅黑" panose="020B0503020204020204" pitchFamily="34" charset="-122"/>
                  <a:ea typeface="微软雅黑" panose="020B0503020204020204" pitchFamily="34" charset="-122"/>
                </a:rPr>
                <a:t>TSN</a:t>
              </a:r>
              <a:r>
                <a:rPr lang="zh-CN" altLang="en-US" sz="2400" b="1" dirty="0">
                  <a:solidFill>
                    <a:schemeClr val="bg1">
                      <a:lumMod val="85000"/>
                    </a:schemeClr>
                  </a:solidFill>
                  <a:latin typeface="微软雅黑" panose="020B0503020204020204" pitchFamily="34" charset="-122"/>
                  <a:ea typeface="微软雅黑" panose="020B0503020204020204" pitchFamily="34" charset="-122"/>
                </a:rPr>
                <a:t>的层次化时频联合同步方案研究</a:t>
              </a:r>
            </a:p>
          </p:txBody>
        </p:sp>
        <p:grpSp>
          <p:nvGrpSpPr>
            <p:cNvPr id="35" name="组合 34">
              <a:extLst>
                <a:ext uri="{FF2B5EF4-FFF2-40B4-BE49-F238E27FC236}">
                  <a16:creationId xmlns:a16="http://schemas.microsoft.com/office/drawing/2014/main" id="{224D34DC-421F-4E21-B978-F3B9D5F79802}"/>
                </a:ext>
              </a:extLst>
            </p:cNvPr>
            <p:cNvGrpSpPr/>
            <p:nvPr/>
          </p:nvGrpSpPr>
          <p:grpSpPr>
            <a:xfrm>
              <a:off x="1197725" y="4722080"/>
              <a:ext cx="843427" cy="443226"/>
              <a:chOff x="666810" y="2586037"/>
              <a:chExt cx="468000" cy="245937"/>
            </a:xfrm>
          </p:grpSpPr>
          <p:sp>
            <p:nvSpPr>
              <p:cNvPr id="45" name="Freeform 10">
                <a:extLst>
                  <a:ext uri="{FF2B5EF4-FFF2-40B4-BE49-F238E27FC236}">
                    <a16:creationId xmlns:a16="http://schemas.microsoft.com/office/drawing/2014/main" id="{C8AB8E8F-D1BE-461B-8C36-1910DF86F16D}"/>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2C63249A-0BCC-4C81-943A-EB90F0CEEA12}"/>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36" name="文本框 35">
              <a:extLst>
                <a:ext uri="{FF2B5EF4-FFF2-40B4-BE49-F238E27FC236}">
                  <a16:creationId xmlns:a16="http://schemas.microsoft.com/office/drawing/2014/main" id="{37070499-6F83-476E-9E15-7A4E4C6FAD13}"/>
                </a:ext>
              </a:extLst>
            </p:cNvPr>
            <p:cNvSpPr txBox="1"/>
            <p:nvPr/>
          </p:nvSpPr>
          <p:spPr>
            <a:xfrm>
              <a:off x="2271262" y="4693264"/>
              <a:ext cx="6256917" cy="461665"/>
            </a:xfrm>
            <a:prstGeom prst="rect">
              <a:avLst/>
            </a:prstGeom>
            <a:noFill/>
          </p:spPr>
          <p:txBody>
            <a:bodyPr wrap="square" rtlCol="0">
              <a:spAutoFit/>
            </a:bodyPr>
            <a:lstStyle/>
            <a:p>
              <a:r>
                <a:rPr lang="zh-CN" altLang="en-US" sz="2400" b="1" dirty="0">
                  <a:solidFill>
                    <a:schemeClr val="bg1">
                      <a:lumMod val="85000"/>
                    </a:schemeClr>
                  </a:solidFill>
                  <a:latin typeface="微软雅黑" panose="020B0503020204020204" pitchFamily="34" charset="-122"/>
                  <a:ea typeface="微软雅黑" panose="020B0503020204020204" pitchFamily="34" charset="-122"/>
                </a:rPr>
                <a:t>面向</a:t>
              </a:r>
              <a:r>
                <a:rPr lang="en-US" altLang="zh-CN" sz="2400" b="1" dirty="0">
                  <a:solidFill>
                    <a:schemeClr val="bg1">
                      <a:lumMod val="85000"/>
                    </a:schemeClr>
                  </a:solidFill>
                  <a:latin typeface="微软雅黑" panose="020B0503020204020204" pitchFamily="34" charset="-122"/>
                  <a:ea typeface="微软雅黑" panose="020B0503020204020204" pitchFamily="34" charset="-122"/>
                </a:rPr>
                <a:t>TSN</a:t>
              </a:r>
              <a:r>
                <a:rPr lang="zh-CN" altLang="en-US" sz="2400" b="1" dirty="0">
                  <a:solidFill>
                    <a:schemeClr val="bg1">
                      <a:lumMod val="85000"/>
                    </a:schemeClr>
                  </a:solidFill>
                  <a:latin typeface="微软雅黑" panose="020B0503020204020204" pitchFamily="34" charset="-122"/>
                  <a:ea typeface="微软雅黑" panose="020B0503020204020204" pitchFamily="34" charset="-122"/>
                </a:rPr>
                <a:t>的同步性能测试系统及方法研究</a:t>
              </a:r>
            </a:p>
          </p:txBody>
        </p:sp>
        <p:grpSp>
          <p:nvGrpSpPr>
            <p:cNvPr id="37" name="组合 36">
              <a:extLst>
                <a:ext uri="{FF2B5EF4-FFF2-40B4-BE49-F238E27FC236}">
                  <a16:creationId xmlns:a16="http://schemas.microsoft.com/office/drawing/2014/main" id="{BEBEC36B-4A9B-4EFE-B4B0-ED85A65DABCE}"/>
                </a:ext>
              </a:extLst>
            </p:cNvPr>
            <p:cNvGrpSpPr/>
            <p:nvPr/>
          </p:nvGrpSpPr>
          <p:grpSpPr>
            <a:xfrm>
              <a:off x="1197725" y="5630603"/>
              <a:ext cx="843427" cy="443226"/>
              <a:chOff x="666810" y="2586037"/>
              <a:chExt cx="468000" cy="245937"/>
            </a:xfrm>
          </p:grpSpPr>
          <p:sp>
            <p:nvSpPr>
              <p:cNvPr id="43" name="Freeform 10">
                <a:extLst>
                  <a:ext uri="{FF2B5EF4-FFF2-40B4-BE49-F238E27FC236}">
                    <a16:creationId xmlns:a16="http://schemas.microsoft.com/office/drawing/2014/main" id="{55A5315B-AA1C-4CA0-B51F-C466562A5FE8}"/>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A0309F90-1586-4599-89E9-163065A0F6C4}"/>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38" name="文本框 37">
              <a:extLst>
                <a:ext uri="{FF2B5EF4-FFF2-40B4-BE49-F238E27FC236}">
                  <a16:creationId xmlns:a16="http://schemas.microsoft.com/office/drawing/2014/main" id="{96BEB5C8-06CD-4626-B852-44628D710C8F}"/>
                </a:ext>
              </a:extLst>
            </p:cNvPr>
            <p:cNvSpPr txBox="1"/>
            <p:nvPr/>
          </p:nvSpPr>
          <p:spPr>
            <a:xfrm>
              <a:off x="2271263" y="5601787"/>
              <a:ext cx="6256916"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总结与展望</a:t>
              </a:r>
            </a:p>
          </p:txBody>
        </p:sp>
        <p:cxnSp>
          <p:nvCxnSpPr>
            <p:cNvPr id="39" name="直接连接符 38">
              <a:extLst>
                <a:ext uri="{FF2B5EF4-FFF2-40B4-BE49-F238E27FC236}">
                  <a16:creationId xmlns:a16="http://schemas.microsoft.com/office/drawing/2014/main" id="{2C140DF6-3A9E-4FA5-B28C-0BDFB260C661}"/>
                </a:ext>
              </a:extLst>
            </p:cNvPr>
            <p:cNvCxnSpPr>
              <a:cxnSpLocks/>
            </p:cNvCxnSpPr>
            <p:nvPr/>
          </p:nvCxnSpPr>
          <p:spPr>
            <a:xfrm>
              <a:off x="1890223" y="2369826"/>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5DFC2F21-487D-43F0-BCCB-54B45E27AC84}"/>
                </a:ext>
              </a:extLst>
            </p:cNvPr>
            <p:cNvCxnSpPr>
              <a:cxnSpLocks/>
            </p:cNvCxnSpPr>
            <p:nvPr/>
          </p:nvCxnSpPr>
          <p:spPr>
            <a:xfrm>
              <a:off x="1890223" y="4209772"/>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816B8AAD-376C-4FC8-8C2D-5DEA8E4970DD}"/>
                </a:ext>
              </a:extLst>
            </p:cNvPr>
            <p:cNvCxnSpPr>
              <a:cxnSpLocks/>
            </p:cNvCxnSpPr>
            <p:nvPr/>
          </p:nvCxnSpPr>
          <p:spPr>
            <a:xfrm>
              <a:off x="1890223" y="5129745"/>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FAF7183C-418B-4345-AF71-3D113D69284F}"/>
                </a:ext>
              </a:extLst>
            </p:cNvPr>
            <p:cNvCxnSpPr>
              <a:cxnSpLocks/>
            </p:cNvCxnSpPr>
            <p:nvPr/>
          </p:nvCxnSpPr>
          <p:spPr>
            <a:xfrm>
              <a:off x="1890223" y="6030906"/>
              <a:ext cx="66379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3" name="矩形 52">
            <a:extLst>
              <a:ext uri="{FF2B5EF4-FFF2-40B4-BE49-F238E27FC236}">
                <a16:creationId xmlns:a16="http://schemas.microsoft.com/office/drawing/2014/main" id="{C6239320-B047-463F-B547-8DF1B5D67B62}"/>
              </a:ext>
            </a:extLst>
          </p:cNvPr>
          <p:cNvSpPr/>
          <p:nvPr/>
        </p:nvSpPr>
        <p:spPr>
          <a:xfrm>
            <a:off x="249349" y="857654"/>
            <a:ext cx="2983317"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目录 </a:t>
            </a:r>
            <a:r>
              <a:rPr lang="en-US" altLang="zh-CN" sz="3200" b="1" dirty="0">
                <a:solidFill>
                  <a:schemeClr val="accent1"/>
                </a:solidFill>
                <a:latin typeface="微软雅黑" panose="020B0503020204020204" pitchFamily="34" charset="-122"/>
                <a:ea typeface="微软雅黑" panose="020B0503020204020204" pitchFamily="34" charset="-122"/>
                <a:cs typeface="+mj-cs"/>
              </a:rPr>
              <a:t>Contents</a:t>
            </a:r>
            <a:endParaRPr lang="zh-CN" altLang="en-US" sz="3200" b="1" dirty="0">
              <a:solidFill>
                <a:schemeClr val="accent1"/>
              </a:solidFill>
              <a:latin typeface="微软雅黑" panose="020B0503020204020204" pitchFamily="34" charset="-122"/>
              <a:ea typeface="微软雅黑" panose="020B0503020204020204" pitchFamily="34" charset="-122"/>
              <a:cs typeface="+mj-cs"/>
            </a:endParaRPr>
          </a:p>
        </p:txBody>
      </p:sp>
    </p:spTree>
    <p:extLst>
      <p:ext uri="{BB962C8B-B14F-4D97-AF65-F5344CB8AC3E}">
        <p14:creationId xmlns:p14="http://schemas.microsoft.com/office/powerpoint/2010/main" val="10205557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712A447-D8D4-4F33-8711-7D87E7556883}"/>
              </a:ext>
            </a:extLst>
          </p:cNvPr>
          <p:cNvSpPr/>
          <p:nvPr/>
        </p:nvSpPr>
        <p:spPr>
          <a:xfrm>
            <a:off x="249349" y="857654"/>
            <a:ext cx="1005403"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总结</a:t>
            </a:r>
          </a:p>
        </p:txBody>
      </p:sp>
      <p:sp>
        <p:nvSpPr>
          <p:cNvPr id="6" name="文本框 5">
            <a:extLst>
              <a:ext uri="{FF2B5EF4-FFF2-40B4-BE49-F238E27FC236}">
                <a16:creationId xmlns:a16="http://schemas.microsoft.com/office/drawing/2014/main" id="{3D347CBB-2FB5-4002-99F3-A302DF7C7C6D}"/>
              </a:ext>
            </a:extLst>
          </p:cNvPr>
          <p:cNvSpPr txBox="1"/>
          <p:nvPr/>
        </p:nvSpPr>
        <p:spPr>
          <a:xfrm>
            <a:off x="494024" y="1810495"/>
            <a:ext cx="8434823" cy="4023024"/>
          </a:xfrm>
          <a:prstGeom prst="rect">
            <a:avLst/>
          </a:prstGeom>
          <a:noFill/>
        </p:spPr>
        <p:txBody>
          <a:bodyPr wrap="square" rtlCol="0">
            <a:spAutoFit/>
          </a:bodyPr>
          <a:lstStyle/>
          <a:p>
            <a:pPr marL="342900" indent="-342900">
              <a:lnSpc>
                <a:spcPts val="2880"/>
              </a:lnSpc>
              <a:spcAft>
                <a:spcPts val="600"/>
              </a:spcAft>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建立了复杂场景下含传输时延补偿的时钟模型</a:t>
            </a:r>
            <a:endParaRPr lang="en-US" altLang="zh-CN" sz="2000" b="1" dirty="0">
              <a:latin typeface="微软雅黑" panose="020B0503020204020204" pitchFamily="34" charset="-122"/>
              <a:ea typeface="微软雅黑" panose="020B0503020204020204" pitchFamily="34" charset="-122"/>
            </a:endParaRPr>
          </a:p>
          <a:p>
            <a:pPr marL="742950" lvl="1" indent="-285750">
              <a:lnSpc>
                <a:spcPts val="2880"/>
              </a:lnSpc>
              <a:spcAft>
                <a:spcPts val="600"/>
              </a:spcAft>
              <a:buFont typeface="Wingdings" panose="05000000000000000000" pitchFamily="2" charset="2"/>
              <a:buChar char=""/>
            </a:pPr>
            <a:r>
              <a:rPr lang="zh-CN" altLang="en-US" dirty="0">
                <a:latin typeface="微软雅黑" panose="020B0503020204020204" pitchFamily="34" charset="-122"/>
                <a:ea typeface="微软雅黑" panose="020B0503020204020204" pitchFamily="34" charset="-122"/>
              </a:rPr>
              <a:t>综合分析了复杂场景下的</a:t>
            </a:r>
            <a:r>
              <a:rPr lang="zh-CN" altLang="en-US" b="1" dirty="0">
                <a:solidFill>
                  <a:srgbClr val="C00000"/>
                </a:solidFill>
                <a:latin typeface="微软雅黑" panose="020B0503020204020204" pitchFamily="34" charset="-122"/>
                <a:ea typeface="微软雅黑" panose="020B0503020204020204" pitchFamily="34" charset="-122"/>
              </a:rPr>
              <a:t>时钟误差因素</a:t>
            </a:r>
            <a:endParaRPr lang="en-US" altLang="zh-CN" b="1" dirty="0">
              <a:solidFill>
                <a:srgbClr val="C00000"/>
              </a:solidFill>
              <a:latin typeface="微软雅黑" panose="020B0503020204020204" pitchFamily="34" charset="-122"/>
              <a:ea typeface="微软雅黑" panose="020B0503020204020204" pitchFamily="34" charset="-122"/>
            </a:endParaRPr>
          </a:p>
          <a:p>
            <a:pPr marL="742950" lvl="1" indent="-285750">
              <a:lnSpc>
                <a:spcPts val="2880"/>
              </a:lnSpc>
              <a:spcAft>
                <a:spcPts val="600"/>
              </a:spcAft>
              <a:buFont typeface="Wingdings" panose="05000000000000000000" pitchFamily="2" charset="2"/>
              <a:buChar char=""/>
            </a:pPr>
            <a:r>
              <a:rPr lang="zh-CN" altLang="en-US" dirty="0">
                <a:latin typeface="微软雅黑" panose="020B0503020204020204" pitchFamily="34" charset="-122"/>
                <a:ea typeface="微软雅黑" panose="020B0503020204020204" pitchFamily="34" charset="-122"/>
              </a:rPr>
              <a:t>建立了</a:t>
            </a:r>
            <a:r>
              <a:rPr lang="zh-CN" altLang="en-US" b="1" dirty="0">
                <a:solidFill>
                  <a:srgbClr val="C00000"/>
                </a:solidFill>
                <a:latin typeface="微软雅黑" panose="020B0503020204020204" pitchFamily="34" charset="-122"/>
                <a:ea typeface="微软雅黑" panose="020B0503020204020204" pitchFamily="34" charset="-122"/>
              </a:rPr>
              <a:t>含传输时延补偿的时钟模型</a:t>
            </a:r>
            <a:endParaRPr lang="en-US" altLang="zh-CN" b="1" dirty="0">
              <a:solidFill>
                <a:srgbClr val="C00000"/>
              </a:solidFill>
              <a:latin typeface="微软雅黑" panose="020B0503020204020204" pitchFamily="34" charset="-122"/>
              <a:ea typeface="微软雅黑" panose="020B0503020204020204" pitchFamily="34" charset="-122"/>
            </a:endParaRPr>
          </a:p>
          <a:p>
            <a:pPr marL="342900" indent="-342900">
              <a:lnSpc>
                <a:spcPts val="2880"/>
              </a:lnSpc>
              <a:spcAft>
                <a:spcPts val="600"/>
              </a:spcAft>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提出了面向</a:t>
            </a:r>
            <a:r>
              <a:rPr lang="en-US" altLang="zh-CN" sz="2000" b="1" dirty="0">
                <a:latin typeface="微软雅黑" panose="020B0503020204020204" pitchFamily="34" charset="-122"/>
                <a:ea typeface="微软雅黑" panose="020B0503020204020204" pitchFamily="34" charset="-122"/>
              </a:rPr>
              <a:t>TSN</a:t>
            </a:r>
            <a:r>
              <a:rPr lang="zh-CN" altLang="en-US" sz="2000" b="1" dirty="0">
                <a:latin typeface="微软雅黑" panose="020B0503020204020204" pitchFamily="34" charset="-122"/>
                <a:ea typeface="微软雅黑" panose="020B0503020204020204" pitchFamily="34" charset="-122"/>
              </a:rPr>
              <a:t>的层次化时频联合同步方案</a:t>
            </a:r>
            <a:endParaRPr lang="en-US" altLang="zh-CN" sz="2000" b="1" dirty="0">
              <a:latin typeface="微软雅黑" panose="020B0503020204020204" pitchFamily="34" charset="-122"/>
              <a:ea typeface="微软雅黑" panose="020B0503020204020204" pitchFamily="34" charset="-122"/>
            </a:endParaRPr>
          </a:p>
          <a:p>
            <a:pPr marL="742950" lvl="1" indent="-285750">
              <a:lnSpc>
                <a:spcPts val="2880"/>
              </a:lnSpc>
              <a:spcAft>
                <a:spcPts val="600"/>
              </a:spcAft>
              <a:buFont typeface="Wingdings" panose="05000000000000000000" pitchFamily="2" charset="2"/>
              <a:buChar char=""/>
            </a:pPr>
            <a:r>
              <a:rPr lang="zh-CN" altLang="en-US" dirty="0">
                <a:latin typeface="微软雅黑" panose="020B0503020204020204" pitchFamily="34" charset="-122"/>
                <a:ea typeface="微软雅黑" panose="020B0503020204020204" pitchFamily="34" charset="-122"/>
              </a:rPr>
              <a:t>融合主从式同步与分布式同步，提出</a:t>
            </a:r>
            <a:r>
              <a:rPr lang="zh-CN" altLang="en-US" b="1" dirty="0">
                <a:solidFill>
                  <a:srgbClr val="C00000"/>
                </a:solidFill>
                <a:latin typeface="微软雅黑" panose="020B0503020204020204" pitchFamily="34" charset="-122"/>
                <a:ea typeface="微软雅黑" panose="020B0503020204020204" pitchFamily="34" charset="-122"/>
              </a:rPr>
              <a:t>层次化同步方案</a:t>
            </a:r>
            <a:endParaRPr lang="en-US" altLang="zh-CN" b="1" dirty="0">
              <a:solidFill>
                <a:srgbClr val="C00000"/>
              </a:solidFill>
              <a:latin typeface="微软雅黑" panose="020B0503020204020204" pitchFamily="34" charset="-122"/>
              <a:ea typeface="微软雅黑" panose="020B0503020204020204" pitchFamily="34" charset="-122"/>
            </a:endParaRPr>
          </a:p>
          <a:p>
            <a:pPr marL="742950" lvl="1" indent="-285750">
              <a:lnSpc>
                <a:spcPts val="2880"/>
              </a:lnSpc>
              <a:spcAft>
                <a:spcPts val="600"/>
              </a:spcAft>
              <a:buFont typeface="Wingdings" panose="05000000000000000000" pitchFamily="2" charset="2"/>
              <a:buChar char=""/>
            </a:pPr>
            <a:r>
              <a:rPr lang="zh-CN" altLang="en-US" dirty="0">
                <a:latin typeface="微软雅黑" panose="020B0503020204020204" pitchFamily="34" charset="-122"/>
                <a:ea typeface="微软雅黑" panose="020B0503020204020204" pitchFamily="34" charset="-122"/>
              </a:rPr>
              <a:t>基于含传输时延补偿时钟模型进行</a:t>
            </a:r>
            <a:r>
              <a:rPr lang="zh-CN" altLang="en-US" b="1" dirty="0">
                <a:solidFill>
                  <a:srgbClr val="C00000"/>
                </a:solidFill>
                <a:latin typeface="微软雅黑" panose="020B0503020204020204" pitchFamily="34" charset="-122"/>
                <a:ea typeface="微软雅黑" panose="020B0503020204020204" pitchFamily="34" charset="-122"/>
              </a:rPr>
              <a:t>频率同步设计</a:t>
            </a:r>
            <a:endParaRPr lang="en-US" altLang="zh-CN" b="1" dirty="0">
              <a:solidFill>
                <a:srgbClr val="C00000"/>
              </a:solidFill>
              <a:latin typeface="微软雅黑" panose="020B0503020204020204" pitchFamily="34" charset="-122"/>
              <a:ea typeface="微软雅黑" panose="020B0503020204020204" pitchFamily="34" charset="-122"/>
            </a:endParaRPr>
          </a:p>
          <a:p>
            <a:pPr marL="342900" lvl="1" indent="-342900">
              <a:lnSpc>
                <a:spcPts val="2880"/>
              </a:lnSpc>
              <a:spcAft>
                <a:spcPts val="600"/>
              </a:spcAft>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设计了面向</a:t>
            </a:r>
            <a:r>
              <a:rPr lang="en-US" altLang="zh-CN" sz="2000" b="1" dirty="0">
                <a:latin typeface="微软雅黑" panose="020B0503020204020204" pitchFamily="34" charset="-122"/>
                <a:ea typeface="微软雅黑" panose="020B0503020204020204" pitchFamily="34" charset="-122"/>
              </a:rPr>
              <a:t>TSN</a:t>
            </a:r>
            <a:r>
              <a:rPr lang="zh-CN" altLang="en-US" sz="2000" b="1" dirty="0">
                <a:latin typeface="微软雅黑" panose="020B0503020204020204" pitchFamily="34" charset="-122"/>
                <a:ea typeface="微软雅黑" panose="020B0503020204020204" pitchFamily="34" charset="-122"/>
              </a:rPr>
              <a:t>的同步性能测试系统及方法</a:t>
            </a:r>
            <a:endParaRPr lang="en-US" altLang="zh-CN" sz="2000" b="1" dirty="0">
              <a:latin typeface="微软雅黑" panose="020B0503020204020204" pitchFamily="34" charset="-122"/>
              <a:ea typeface="微软雅黑" panose="020B0503020204020204" pitchFamily="34" charset="-122"/>
            </a:endParaRPr>
          </a:p>
          <a:p>
            <a:pPr marL="742950" lvl="1" indent="-285750">
              <a:lnSpc>
                <a:spcPts val="2880"/>
              </a:lnSpc>
              <a:spcAft>
                <a:spcPts val="600"/>
              </a:spcAft>
              <a:buFont typeface="Wingdings" panose="05000000000000000000" pitchFamily="2" charset="2"/>
              <a:buChar char=""/>
            </a:pPr>
            <a:r>
              <a:rPr lang="zh-CN" altLang="en-US" dirty="0">
                <a:latin typeface="微软雅黑" panose="020B0503020204020204" pitchFamily="34" charset="-122"/>
                <a:ea typeface="微软雅黑" panose="020B0503020204020204" pitchFamily="34" charset="-122"/>
              </a:rPr>
              <a:t>从软硬件两方面构建了</a:t>
            </a:r>
            <a:r>
              <a:rPr lang="en-US" altLang="zh-CN" dirty="0">
                <a:latin typeface="微软雅黑" panose="020B0503020204020204" pitchFamily="34" charset="-122"/>
                <a:ea typeface="微软雅黑" panose="020B0503020204020204" pitchFamily="34" charset="-122"/>
              </a:rPr>
              <a:t>TSN</a:t>
            </a:r>
            <a:r>
              <a:rPr lang="zh-CN" altLang="en-US" dirty="0">
                <a:latin typeface="微软雅黑" panose="020B0503020204020204" pitchFamily="34" charset="-122"/>
                <a:ea typeface="微软雅黑" panose="020B0503020204020204" pitchFamily="34" charset="-122"/>
              </a:rPr>
              <a:t>同步性能</a:t>
            </a:r>
            <a:r>
              <a:rPr lang="zh-CN" altLang="en-US" b="1" dirty="0">
                <a:solidFill>
                  <a:srgbClr val="C00000"/>
                </a:solidFill>
                <a:latin typeface="微软雅黑" panose="020B0503020204020204" pitchFamily="34" charset="-122"/>
                <a:ea typeface="微软雅黑" panose="020B0503020204020204" pitchFamily="34" charset="-122"/>
              </a:rPr>
              <a:t>测试系统</a:t>
            </a:r>
            <a:endParaRPr lang="en-US" altLang="zh-CN" b="1" dirty="0">
              <a:solidFill>
                <a:srgbClr val="C00000"/>
              </a:solidFill>
              <a:latin typeface="微软雅黑" panose="020B0503020204020204" pitchFamily="34" charset="-122"/>
              <a:ea typeface="微软雅黑" panose="020B0503020204020204" pitchFamily="34" charset="-122"/>
            </a:endParaRPr>
          </a:p>
          <a:p>
            <a:pPr marL="742950" lvl="1" indent="-285750">
              <a:lnSpc>
                <a:spcPts val="2880"/>
              </a:lnSpc>
              <a:spcAft>
                <a:spcPts val="600"/>
              </a:spcAft>
              <a:buFont typeface="Wingdings" panose="05000000000000000000" pitchFamily="2" charset="2"/>
              <a:buChar char=""/>
            </a:pPr>
            <a:r>
              <a:rPr lang="zh-CN" altLang="en-US" dirty="0">
                <a:latin typeface="微软雅黑" panose="020B0503020204020204" pitchFamily="34" charset="-122"/>
                <a:ea typeface="微软雅黑" panose="020B0503020204020204" pitchFamily="34" charset="-122"/>
              </a:rPr>
              <a:t>提出了同步性能</a:t>
            </a:r>
            <a:r>
              <a:rPr lang="zh-CN" altLang="en-US" b="1" dirty="0">
                <a:solidFill>
                  <a:srgbClr val="C00000"/>
                </a:solidFill>
                <a:latin typeface="微软雅黑" panose="020B0503020204020204" pitchFamily="34" charset="-122"/>
                <a:ea typeface="微软雅黑" panose="020B0503020204020204" pitchFamily="34" charset="-122"/>
              </a:rPr>
              <a:t>测试方案</a:t>
            </a:r>
            <a:r>
              <a:rPr lang="zh-CN" altLang="en-US" dirty="0">
                <a:latin typeface="微软雅黑" panose="020B0503020204020204" pitchFamily="34" charset="-122"/>
                <a:ea typeface="微软雅黑" panose="020B0503020204020204" pitchFamily="34" charset="-122"/>
              </a:rPr>
              <a:t>并对提出的时钟模型与同步方案进行测试</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935684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712A447-D8D4-4F33-8711-7D87E7556883}"/>
              </a:ext>
            </a:extLst>
          </p:cNvPr>
          <p:cNvSpPr/>
          <p:nvPr/>
        </p:nvSpPr>
        <p:spPr>
          <a:xfrm>
            <a:off x="249349" y="857654"/>
            <a:ext cx="1005403"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展望</a:t>
            </a:r>
          </a:p>
        </p:txBody>
      </p:sp>
      <p:sp>
        <p:nvSpPr>
          <p:cNvPr id="6" name="文本框 5">
            <a:extLst>
              <a:ext uri="{FF2B5EF4-FFF2-40B4-BE49-F238E27FC236}">
                <a16:creationId xmlns:a16="http://schemas.microsoft.com/office/drawing/2014/main" id="{3D347CBB-2FB5-4002-99F3-A302DF7C7C6D}"/>
              </a:ext>
            </a:extLst>
          </p:cNvPr>
          <p:cNvSpPr txBox="1"/>
          <p:nvPr/>
        </p:nvSpPr>
        <p:spPr>
          <a:xfrm>
            <a:off x="494024" y="1810495"/>
            <a:ext cx="8434823" cy="2227661"/>
          </a:xfrm>
          <a:prstGeom prst="rect">
            <a:avLst/>
          </a:prstGeom>
          <a:noFill/>
        </p:spPr>
        <p:txBody>
          <a:bodyPr wrap="square" rtlCol="0">
            <a:spAutoFit/>
          </a:bodyPr>
          <a:lstStyle/>
          <a:p>
            <a:pPr marL="342900" indent="-342900">
              <a:lnSpc>
                <a:spcPts val="2880"/>
              </a:lnSpc>
              <a:spcAft>
                <a:spcPts val="600"/>
              </a:spcAft>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数据驱动的时钟模型构建</a:t>
            </a:r>
            <a:endParaRPr lang="en-US" altLang="zh-CN" dirty="0">
              <a:latin typeface="微软雅黑" panose="020B0503020204020204" pitchFamily="34" charset="-122"/>
              <a:ea typeface="微软雅黑" panose="020B0503020204020204" pitchFamily="34" charset="-122"/>
            </a:endParaRPr>
          </a:p>
          <a:p>
            <a:pPr marL="342900" indent="-342900">
              <a:lnSpc>
                <a:spcPts val="2880"/>
              </a:lnSpc>
              <a:spcAft>
                <a:spcPts val="600"/>
              </a:spcAft>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时钟同步的无线化扩展</a:t>
            </a:r>
            <a:endParaRPr lang="en-US" altLang="zh-CN" sz="2000" b="1" dirty="0">
              <a:latin typeface="微软雅黑" panose="020B0503020204020204" pitchFamily="34" charset="-122"/>
              <a:ea typeface="微软雅黑" panose="020B0503020204020204" pitchFamily="34" charset="-122"/>
            </a:endParaRPr>
          </a:p>
          <a:p>
            <a:pPr marL="742950" lvl="1" indent="-285750">
              <a:lnSpc>
                <a:spcPts val="2880"/>
              </a:lnSpc>
              <a:spcAft>
                <a:spcPts val="600"/>
              </a:spcAft>
              <a:buFont typeface="Wingdings" panose="05000000000000000000" pitchFamily="2" charset="2"/>
              <a:buChar char=""/>
            </a:pPr>
            <a:r>
              <a:rPr lang="en-US" altLang="zh-CN" dirty="0">
                <a:latin typeface="微软雅黑" panose="020B0503020204020204" pitchFamily="34" charset="-122"/>
                <a:ea typeface="微软雅黑" panose="020B0503020204020204" pitchFamily="34" charset="-122"/>
              </a:rPr>
              <a:t>5G+TSN</a:t>
            </a:r>
          </a:p>
          <a:p>
            <a:pPr marL="742950" lvl="1" indent="-285750">
              <a:lnSpc>
                <a:spcPts val="2880"/>
              </a:lnSpc>
              <a:spcAft>
                <a:spcPts val="600"/>
              </a:spcAft>
              <a:buFont typeface="Wingdings" panose="05000000000000000000" pitchFamily="2" charset="2"/>
              <a:buChar char=""/>
            </a:pPr>
            <a:r>
              <a:rPr lang="zh-CN" altLang="en-US" dirty="0">
                <a:latin typeface="微软雅黑" panose="020B0503020204020204" pitchFamily="34" charset="-122"/>
                <a:ea typeface="微软雅黑" panose="020B0503020204020204" pitchFamily="34" charset="-122"/>
              </a:rPr>
              <a:t>无线</a:t>
            </a:r>
            <a:r>
              <a:rPr lang="en-US" altLang="zh-CN" dirty="0">
                <a:latin typeface="微软雅黑" panose="020B0503020204020204" pitchFamily="34" charset="-122"/>
                <a:ea typeface="微软雅黑" panose="020B0503020204020204" pitchFamily="34" charset="-122"/>
              </a:rPr>
              <a:t>TSN</a:t>
            </a:r>
          </a:p>
          <a:p>
            <a:pPr marL="342900" lvl="1" indent="-342900">
              <a:lnSpc>
                <a:spcPts val="2880"/>
              </a:lnSpc>
              <a:spcAft>
                <a:spcPts val="600"/>
              </a:spcAft>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基于</a:t>
            </a:r>
            <a:r>
              <a:rPr lang="en-US" altLang="zh-CN" sz="2000" b="1" dirty="0">
                <a:latin typeface="微软雅黑" panose="020B0503020204020204" pitchFamily="34" charset="-122"/>
                <a:ea typeface="微软雅黑" panose="020B0503020204020204" pitchFamily="34" charset="-122"/>
              </a:rPr>
              <a:t>FPGA</a:t>
            </a:r>
            <a:r>
              <a:rPr lang="zh-CN" altLang="en-US" sz="2000" b="1" dirty="0">
                <a:latin typeface="微软雅黑" panose="020B0503020204020204" pitchFamily="34" charset="-122"/>
                <a:ea typeface="微软雅黑" panose="020B0503020204020204" pitchFamily="34" charset="-122"/>
              </a:rPr>
              <a:t>的</a:t>
            </a:r>
            <a:r>
              <a:rPr lang="en-US" altLang="zh-CN" sz="2000" b="1" dirty="0">
                <a:latin typeface="微软雅黑" panose="020B0503020204020204" pitchFamily="34" charset="-122"/>
                <a:ea typeface="微软雅黑" panose="020B0503020204020204" pitchFamily="34" charset="-122"/>
              </a:rPr>
              <a:t>TSN</a:t>
            </a:r>
            <a:r>
              <a:rPr lang="zh-CN" altLang="en-US" sz="2000" b="1" dirty="0">
                <a:latin typeface="微软雅黑" panose="020B0503020204020204" pitchFamily="34" charset="-122"/>
                <a:ea typeface="微软雅黑" panose="020B0503020204020204" pitchFamily="34" charset="-122"/>
              </a:rPr>
              <a:t>特性实现</a:t>
            </a:r>
            <a:endParaRPr lang="en-US" altLang="zh-CN"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761366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712A447-D8D4-4F33-8711-7D87E7556883}"/>
              </a:ext>
            </a:extLst>
          </p:cNvPr>
          <p:cNvSpPr/>
          <p:nvPr/>
        </p:nvSpPr>
        <p:spPr>
          <a:xfrm>
            <a:off x="249349" y="857654"/>
            <a:ext cx="1826141"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研究成果</a:t>
            </a:r>
          </a:p>
        </p:txBody>
      </p:sp>
      <p:sp>
        <p:nvSpPr>
          <p:cNvPr id="6" name="文本框 5">
            <a:extLst>
              <a:ext uri="{FF2B5EF4-FFF2-40B4-BE49-F238E27FC236}">
                <a16:creationId xmlns:a16="http://schemas.microsoft.com/office/drawing/2014/main" id="{3D347CBB-2FB5-4002-99F3-A302DF7C7C6D}"/>
              </a:ext>
            </a:extLst>
          </p:cNvPr>
          <p:cNvSpPr txBox="1"/>
          <p:nvPr/>
        </p:nvSpPr>
        <p:spPr>
          <a:xfrm>
            <a:off x="494024" y="1810495"/>
            <a:ext cx="8434823" cy="4683783"/>
          </a:xfrm>
          <a:prstGeom prst="rect">
            <a:avLst/>
          </a:prstGeom>
          <a:noFill/>
        </p:spPr>
        <p:txBody>
          <a:bodyPr wrap="square" rtlCol="0">
            <a:spAutoFit/>
          </a:bodyPr>
          <a:lstStyle/>
          <a:p>
            <a:pPr marL="342900" indent="-342900">
              <a:lnSpc>
                <a:spcPts val="2880"/>
              </a:lnSpc>
              <a:spcAft>
                <a:spcPts val="600"/>
              </a:spcAft>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专利</a:t>
            </a:r>
            <a:endParaRPr lang="en-US" altLang="zh-CN" sz="2000" b="1" dirty="0">
              <a:latin typeface="微软雅黑" panose="020B0503020204020204" pitchFamily="34" charset="-122"/>
              <a:ea typeface="微软雅黑" panose="020B0503020204020204" pitchFamily="34" charset="-122"/>
            </a:endParaRPr>
          </a:p>
          <a:p>
            <a:pPr marL="742950" lvl="1" indent="-285750">
              <a:lnSpc>
                <a:spcPts val="2880"/>
              </a:lnSpc>
              <a:spcAft>
                <a:spcPts val="600"/>
              </a:spcAft>
              <a:buFont typeface="Wingdings" panose="05000000000000000000" pitchFamily="2" charset="2"/>
              <a:buChar char=""/>
            </a:pPr>
            <a:r>
              <a:rPr lang="zh-CN" altLang="en-US" dirty="0">
                <a:latin typeface="微软雅黑" panose="020B0503020204020204" pitchFamily="34" charset="-122"/>
                <a:ea typeface="微软雅黑" panose="020B0503020204020204" pitchFamily="34" charset="-122"/>
              </a:rPr>
              <a:t>一种面向时间敏感网络的高可靠时钟同步系统及方法</a:t>
            </a:r>
            <a:endParaRPr lang="en-US" altLang="zh-CN" sz="2400" b="1" dirty="0">
              <a:latin typeface="微软雅黑" panose="020B0503020204020204" pitchFamily="34" charset="-122"/>
              <a:ea typeface="微软雅黑" panose="020B0503020204020204" pitchFamily="34" charset="-122"/>
            </a:endParaRPr>
          </a:p>
          <a:p>
            <a:pPr marL="342900" indent="-342900">
              <a:lnSpc>
                <a:spcPts val="2880"/>
              </a:lnSpc>
              <a:spcAft>
                <a:spcPts val="600"/>
              </a:spcAft>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论文</a:t>
            </a:r>
            <a:endParaRPr lang="en-US" altLang="zh-CN" sz="2000" b="1" dirty="0">
              <a:latin typeface="微软雅黑" panose="020B0503020204020204" pitchFamily="34" charset="-122"/>
              <a:ea typeface="微软雅黑" panose="020B0503020204020204" pitchFamily="34" charset="-122"/>
            </a:endParaRPr>
          </a:p>
          <a:p>
            <a:pPr marL="742950" lvl="1" indent="-285750">
              <a:lnSpc>
                <a:spcPts val="2880"/>
              </a:lnSpc>
              <a:spcAft>
                <a:spcPts val="600"/>
              </a:spcAft>
              <a:buFont typeface="Wingdings" panose="05000000000000000000" pitchFamily="2" charset="2"/>
              <a:buChar char=""/>
            </a:pPr>
            <a:r>
              <a:rPr lang="en-US" altLang="zh-CN" dirty="0">
                <a:latin typeface="微软雅黑" panose="020B0503020204020204" pitchFamily="34" charset="-122"/>
                <a:ea typeface="微软雅黑" panose="020B0503020204020204" pitchFamily="34" charset="-122"/>
              </a:rPr>
              <a:t>Hierarchical Time-frequency Synchronization Mechanism for Time Sensitive Networking-INDIN2020</a:t>
            </a:r>
          </a:p>
          <a:p>
            <a:pPr marL="342900" lvl="1" indent="-342900">
              <a:lnSpc>
                <a:spcPts val="2880"/>
              </a:lnSpc>
              <a:spcAft>
                <a:spcPts val="600"/>
              </a:spcAft>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科研项目</a:t>
            </a:r>
            <a:endParaRPr lang="en-US" altLang="zh-CN" sz="2000" b="1" dirty="0">
              <a:latin typeface="微软雅黑" panose="020B0503020204020204" pitchFamily="34" charset="-122"/>
              <a:ea typeface="微软雅黑" panose="020B0503020204020204" pitchFamily="34" charset="-122"/>
            </a:endParaRPr>
          </a:p>
          <a:p>
            <a:pPr marL="742950" lvl="1" indent="-285750">
              <a:lnSpc>
                <a:spcPts val="2880"/>
              </a:lnSpc>
              <a:spcAft>
                <a:spcPts val="600"/>
              </a:spcAft>
              <a:buFont typeface="Wingdings" panose="05000000000000000000" pitchFamily="2" charset="2"/>
              <a:buChar char=""/>
            </a:pPr>
            <a:r>
              <a:rPr lang="zh-CN" altLang="en-US" dirty="0">
                <a:latin typeface="微软雅黑" panose="020B0503020204020204" pitchFamily="34" charset="-122"/>
                <a:ea typeface="微软雅黑" panose="020B0503020204020204" pitchFamily="34" charset="-122"/>
              </a:rPr>
              <a:t>国家重大科学仪器设备开发专项项目：多维高分辨率生物组织表征与分析仪器开发与应用（</a:t>
            </a:r>
            <a:r>
              <a:rPr lang="en-US" altLang="zh-CN" dirty="0">
                <a:latin typeface="微软雅黑" panose="020B0503020204020204" pitchFamily="34" charset="-122"/>
                <a:ea typeface="微软雅黑" panose="020B0503020204020204" pitchFamily="34" charset="-122"/>
              </a:rPr>
              <a:t>2013YQ03065101</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742950" lvl="1" indent="-285750">
              <a:lnSpc>
                <a:spcPts val="2880"/>
              </a:lnSpc>
              <a:spcAft>
                <a:spcPts val="600"/>
              </a:spcAft>
              <a:buFont typeface="Wingdings" panose="05000000000000000000" pitchFamily="2" charset="2"/>
              <a:buChar char=""/>
            </a:pPr>
            <a:r>
              <a:rPr lang="zh-CN" altLang="en-US" dirty="0">
                <a:latin typeface="微软雅黑" panose="020B0503020204020204" pitchFamily="34" charset="-122"/>
                <a:ea typeface="微软雅黑" panose="020B0503020204020204" pitchFamily="34" charset="-122"/>
              </a:rPr>
              <a:t>国家重点研发计划：面向智能工厂的工业物联网关键设备研发（</a:t>
            </a:r>
            <a:r>
              <a:rPr lang="en-US" altLang="zh-CN" dirty="0">
                <a:latin typeface="微软雅黑" panose="020B0503020204020204" pitchFamily="34" charset="-122"/>
                <a:ea typeface="微软雅黑" panose="020B0503020204020204" pitchFamily="34" charset="-122"/>
              </a:rPr>
              <a:t>2018YFB1702100</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742950" lvl="1" indent="-285750">
              <a:lnSpc>
                <a:spcPts val="2880"/>
              </a:lnSpc>
              <a:spcAft>
                <a:spcPts val="600"/>
              </a:spcAft>
              <a:buFont typeface="Wingdings" panose="05000000000000000000" pitchFamily="2" charset="2"/>
              <a:buChar char=""/>
            </a:pPr>
            <a:r>
              <a:rPr lang="zh-CN" altLang="en-US" dirty="0">
                <a:latin typeface="微软雅黑" panose="020B0503020204020204" pitchFamily="34" charset="-122"/>
                <a:ea typeface="微软雅黑" panose="020B0503020204020204" pitchFamily="34" charset="-122"/>
              </a:rPr>
              <a:t>参与撰写行业标准：工业互联网 时间敏感网络 网关设备测试方法</a:t>
            </a:r>
          </a:p>
        </p:txBody>
      </p:sp>
    </p:spTree>
    <p:extLst>
      <p:ext uri="{BB962C8B-B14F-4D97-AF65-F5344CB8AC3E}">
        <p14:creationId xmlns:p14="http://schemas.microsoft.com/office/powerpoint/2010/main" val="35444179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E877990-88EC-436B-B05E-0DC33EC80530}"/>
              </a:ext>
            </a:extLst>
          </p:cNvPr>
          <p:cNvSpPr/>
          <p:nvPr/>
        </p:nvSpPr>
        <p:spPr>
          <a:xfrm>
            <a:off x="249349" y="857654"/>
            <a:ext cx="3057247"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研究背景与意义</a:t>
            </a:r>
          </a:p>
        </p:txBody>
      </p:sp>
      <p:graphicFrame>
        <p:nvGraphicFramePr>
          <p:cNvPr id="15" name="图示 14">
            <a:extLst>
              <a:ext uri="{FF2B5EF4-FFF2-40B4-BE49-F238E27FC236}">
                <a16:creationId xmlns:a16="http://schemas.microsoft.com/office/drawing/2014/main" id="{FFA4E739-B54E-4B84-A809-10F3B7475586}"/>
              </a:ext>
            </a:extLst>
          </p:cNvPr>
          <p:cNvGraphicFramePr/>
          <p:nvPr>
            <p:extLst>
              <p:ext uri="{D42A27DB-BD31-4B8C-83A1-F6EECF244321}">
                <p14:modId xmlns:p14="http://schemas.microsoft.com/office/powerpoint/2010/main" val="1606738998"/>
              </p:ext>
            </p:extLst>
          </p:nvPr>
        </p:nvGraphicFramePr>
        <p:xfrm>
          <a:off x="354125" y="2528315"/>
          <a:ext cx="4797121" cy="34970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组合 7">
            <a:extLst>
              <a:ext uri="{FF2B5EF4-FFF2-40B4-BE49-F238E27FC236}">
                <a16:creationId xmlns:a16="http://schemas.microsoft.com/office/drawing/2014/main" id="{494332F8-8CF2-41D8-A9B6-345F928E3278}"/>
              </a:ext>
            </a:extLst>
          </p:cNvPr>
          <p:cNvGrpSpPr/>
          <p:nvPr/>
        </p:nvGrpSpPr>
        <p:grpSpPr>
          <a:xfrm>
            <a:off x="5725503" y="2906906"/>
            <a:ext cx="1915883" cy="834799"/>
            <a:chOff x="2441144" y="680719"/>
            <a:chExt cx="2532684" cy="772160"/>
          </a:xfrm>
        </p:grpSpPr>
        <p:sp>
          <p:nvSpPr>
            <p:cNvPr id="19" name="矩形 18">
              <a:extLst>
                <a:ext uri="{FF2B5EF4-FFF2-40B4-BE49-F238E27FC236}">
                  <a16:creationId xmlns:a16="http://schemas.microsoft.com/office/drawing/2014/main" id="{38A53FEA-C730-4A31-BD82-FABB697484A9}"/>
                </a:ext>
              </a:extLst>
            </p:cNvPr>
            <p:cNvSpPr/>
            <p:nvPr/>
          </p:nvSpPr>
          <p:spPr>
            <a:xfrm>
              <a:off x="2441144" y="680719"/>
              <a:ext cx="2532684" cy="772160"/>
            </a:xfrm>
            <a:prstGeom prst="rect">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20" name="文本框 19">
              <a:extLst>
                <a:ext uri="{FF2B5EF4-FFF2-40B4-BE49-F238E27FC236}">
                  <a16:creationId xmlns:a16="http://schemas.microsoft.com/office/drawing/2014/main" id="{764A8894-2D50-4468-AE5A-BCAE9F27D63E}"/>
                </a:ext>
              </a:extLst>
            </p:cNvPr>
            <p:cNvSpPr txBox="1"/>
            <p:nvPr/>
          </p:nvSpPr>
          <p:spPr>
            <a:xfrm>
              <a:off x="2441144" y="680719"/>
              <a:ext cx="2532684" cy="7721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zh-CN" altLang="en-US" sz="2000" b="1" kern="1200" dirty="0">
                  <a:latin typeface="微软雅黑" panose="020B0503020204020204" pitchFamily="34" charset="-122"/>
                  <a:ea typeface="微软雅黑" panose="020B0503020204020204" pitchFamily="34" charset="-122"/>
                </a:rPr>
                <a:t>时间敏感型流量的确定性传输</a:t>
              </a:r>
            </a:p>
          </p:txBody>
        </p:sp>
      </p:grpSp>
      <p:grpSp>
        <p:nvGrpSpPr>
          <p:cNvPr id="9" name="组合 8">
            <a:extLst>
              <a:ext uri="{FF2B5EF4-FFF2-40B4-BE49-F238E27FC236}">
                <a16:creationId xmlns:a16="http://schemas.microsoft.com/office/drawing/2014/main" id="{4B7035A6-9573-4368-9B93-8B8C02528811}"/>
              </a:ext>
            </a:extLst>
          </p:cNvPr>
          <p:cNvGrpSpPr/>
          <p:nvPr/>
        </p:nvGrpSpPr>
        <p:grpSpPr>
          <a:xfrm>
            <a:off x="5725503" y="3872107"/>
            <a:ext cx="1915883" cy="834799"/>
            <a:chOff x="2441144" y="1645920"/>
            <a:chExt cx="2532684" cy="772160"/>
          </a:xfrm>
        </p:grpSpPr>
        <p:sp>
          <p:nvSpPr>
            <p:cNvPr id="17" name="矩形 16">
              <a:extLst>
                <a:ext uri="{FF2B5EF4-FFF2-40B4-BE49-F238E27FC236}">
                  <a16:creationId xmlns:a16="http://schemas.microsoft.com/office/drawing/2014/main" id="{B697CF69-4643-47E7-B9D6-8F3E80F90797}"/>
                </a:ext>
              </a:extLst>
            </p:cNvPr>
            <p:cNvSpPr/>
            <p:nvPr/>
          </p:nvSpPr>
          <p:spPr>
            <a:xfrm>
              <a:off x="2441144" y="1645920"/>
              <a:ext cx="2532684" cy="772160"/>
            </a:xfrm>
            <a:prstGeom prst="rect">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8" name="文本框 17">
              <a:extLst>
                <a:ext uri="{FF2B5EF4-FFF2-40B4-BE49-F238E27FC236}">
                  <a16:creationId xmlns:a16="http://schemas.microsoft.com/office/drawing/2014/main" id="{9D48E4D0-BE95-4C0B-978D-843EFE137CCE}"/>
                </a:ext>
              </a:extLst>
            </p:cNvPr>
            <p:cNvSpPr txBox="1"/>
            <p:nvPr/>
          </p:nvSpPr>
          <p:spPr>
            <a:xfrm>
              <a:off x="2441144" y="1645920"/>
              <a:ext cx="2532684" cy="7721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zh-CN" altLang="en-US" sz="2000" b="1" kern="1200" dirty="0">
                  <a:latin typeface="微软雅黑" panose="020B0503020204020204" pitchFamily="34" charset="-122"/>
                  <a:ea typeface="微软雅黑" panose="020B0503020204020204" pitchFamily="34" charset="-122"/>
                  <a:cs typeface="+mn-cs"/>
                </a:rPr>
                <a:t>异构网络的互联互通</a:t>
              </a:r>
            </a:p>
          </p:txBody>
        </p:sp>
      </p:grpSp>
      <p:grpSp>
        <p:nvGrpSpPr>
          <p:cNvPr id="10" name="组合 9">
            <a:extLst>
              <a:ext uri="{FF2B5EF4-FFF2-40B4-BE49-F238E27FC236}">
                <a16:creationId xmlns:a16="http://schemas.microsoft.com/office/drawing/2014/main" id="{E9F79DFC-D2EC-491E-A136-478D1DE2EF09}"/>
              </a:ext>
            </a:extLst>
          </p:cNvPr>
          <p:cNvGrpSpPr/>
          <p:nvPr/>
        </p:nvGrpSpPr>
        <p:grpSpPr>
          <a:xfrm>
            <a:off x="5725503" y="4837306"/>
            <a:ext cx="1915883" cy="834799"/>
            <a:chOff x="2441144" y="2611119"/>
            <a:chExt cx="2532684" cy="772160"/>
          </a:xfrm>
        </p:grpSpPr>
        <p:sp>
          <p:nvSpPr>
            <p:cNvPr id="12" name="矩形 11">
              <a:extLst>
                <a:ext uri="{FF2B5EF4-FFF2-40B4-BE49-F238E27FC236}">
                  <a16:creationId xmlns:a16="http://schemas.microsoft.com/office/drawing/2014/main" id="{D3325FC9-D9AD-4134-BD9F-6C5BDE17F7E5}"/>
                </a:ext>
              </a:extLst>
            </p:cNvPr>
            <p:cNvSpPr/>
            <p:nvPr/>
          </p:nvSpPr>
          <p:spPr>
            <a:xfrm>
              <a:off x="2441144" y="2611119"/>
              <a:ext cx="2532684" cy="772160"/>
            </a:xfrm>
            <a:prstGeom prst="rect">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3" name="文本框 12">
              <a:extLst>
                <a:ext uri="{FF2B5EF4-FFF2-40B4-BE49-F238E27FC236}">
                  <a16:creationId xmlns:a16="http://schemas.microsoft.com/office/drawing/2014/main" id="{7103E48B-455E-4D14-ACD1-D07EF8AFA455}"/>
                </a:ext>
              </a:extLst>
            </p:cNvPr>
            <p:cNvSpPr txBox="1"/>
            <p:nvPr/>
          </p:nvSpPr>
          <p:spPr>
            <a:xfrm>
              <a:off x="2441144" y="2611119"/>
              <a:ext cx="2532684" cy="7721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zh-CN" altLang="en-US" sz="2000" b="1" kern="1200" dirty="0">
                  <a:latin typeface="微软雅黑" panose="020B0503020204020204" pitchFamily="34" charset="-122"/>
                  <a:ea typeface="微软雅黑" panose="020B0503020204020204" pitchFamily="34" charset="-122"/>
                  <a:cs typeface="+mn-cs"/>
                </a:rPr>
                <a:t>灵活的网络控制</a:t>
              </a:r>
            </a:p>
          </p:txBody>
        </p:sp>
      </p:grpSp>
      <p:sp>
        <p:nvSpPr>
          <p:cNvPr id="22" name="箭头: 下 21">
            <a:extLst>
              <a:ext uri="{FF2B5EF4-FFF2-40B4-BE49-F238E27FC236}">
                <a16:creationId xmlns:a16="http://schemas.microsoft.com/office/drawing/2014/main" id="{66F01F1B-B088-4499-A0B3-36C68A6E8F14}"/>
              </a:ext>
            </a:extLst>
          </p:cNvPr>
          <p:cNvSpPr/>
          <p:nvPr/>
        </p:nvSpPr>
        <p:spPr>
          <a:xfrm rot="16200000">
            <a:off x="4906252" y="3008711"/>
            <a:ext cx="499623" cy="697904"/>
          </a:xfrm>
          <a:prstGeom prst="downArrow">
            <a:avLst/>
          </a:prstGeom>
          <a:gradFill>
            <a:gsLst>
              <a:gs pos="0">
                <a:schemeClr val="accent1">
                  <a:lumMod val="5000"/>
                  <a:lumOff val="95000"/>
                </a:schemeClr>
              </a:gs>
              <a:gs pos="33000">
                <a:schemeClr val="accent1">
                  <a:lumMod val="45000"/>
                  <a:lumOff val="55000"/>
                </a:schemeClr>
              </a:gs>
              <a:gs pos="62000">
                <a:schemeClr val="accent1">
                  <a:lumMod val="60000"/>
                  <a:lumOff val="40000"/>
                </a:schemeClr>
              </a:gs>
              <a:gs pos="100000">
                <a:schemeClr val="accent1">
                  <a:lumMod val="75000"/>
                </a:schemeClr>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箭头: 下 23">
            <a:extLst>
              <a:ext uri="{FF2B5EF4-FFF2-40B4-BE49-F238E27FC236}">
                <a16:creationId xmlns:a16="http://schemas.microsoft.com/office/drawing/2014/main" id="{E805FBCB-FE4B-4934-B144-21C0F0B139B7}"/>
              </a:ext>
            </a:extLst>
          </p:cNvPr>
          <p:cNvSpPr/>
          <p:nvPr/>
        </p:nvSpPr>
        <p:spPr>
          <a:xfrm rot="16200000">
            <a:off x="4906252" y="3973912"/>
            <a:ext cx="499623" cy="697904"/>
          </a:xfrm>
          <a:prstGeom prst="downArrow">
            <a:avLst/>
          </a:prstGeom>
          <a:gradFill>
            <a:gsLst>
              <a:gs pos="0">
                <a:schemeClr val="accent1">
                  <a:lumMod val="5000"/>
                  <a:lumOff val="95000"/>
                </a:schemeClr>
              </a:gs>
              <a:gs pos="33000">
                <a:schemeClr val="accent1">
                  <a:lumMod val="45000"/>
                  <a:lumOff val="55000"/>
                </a:schemeClr>
              </a:gs>
              <a:gs pos="62000">
                <a:schemeClr val="accent1">
                  <a:lumMod val="60000"/>
                  <a:lumOff val="40000"/>
                </a:schemeClr>
              </a:gs>
              <a:gs pos="100000">
                <a:schemeClr val="accent1">
                  <a:lumMod val="75000"/>
                </a:schemeClr>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下 24">
            <a:extLst>
              <a:ext uri="{FF2B5EF4-FFF2-40B4-BE49-F238E27FC236}">
                <a16:creationId xmlns:a16="http://schemas.microsoft.com/office/drawing/2014/main" id="{75C61727-383F-40E2-8997-5C4B3ADE9323}"/>
              </a:ext>
            </a:extLst>
          </p:cNvPr>
          <p:cNvSpPr/>
          <p:nvPr/>
        </p:nvSpPr>
        <p:spPr>
          <a:xfrm rot="16200000">
            <a:off x="4906252" y="4939111"/>
            <a:ext cx="499623" cy="697904"/>
          </a:xfrm>
          <a:prstGeom prst="downArrow">
            <a:avLst/>
          </a:prstGeom>
          <a:gradFill>
            <a:gsLst>
              <a:gs pos="0">
                <a:schemeClr val="accent1">
                  <a:lumMod val="5000"/>
                  <a:lumOff val="95000"/>
                </a:schemeClr>
              </a:gs>
              <a:gs pos="33000">
                <a:schemeClr val="accent1">
                  <a:lumMod val="45000"/>
                  <a:lumOff val="55000"/>
                </a:schemeClr>
              </a:gs>
              <a:gs pos="62000">
                <a:schemeClr val="accent1">
                  <a:lumMod val="60000"/>
                  <a:lumOff val="40000"/>
                </a:schemeClr>
              </a:gs>
              <a:gs pos="100000">
                <a:schemeClr val="accent1">
                  <a:lumMod val="75000"/>
                </a:schemeClr>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463B4849-5EEA-4295-8ABB-A062D6105218}"/>
              </a:ext>
            </a:extLst>
          </p:cNvPr>
          <p:cNvSpPr txBox="1"/>
          <p:nvPr/>
        </p:nvSpPr>
        <p:spPr>
          <a:xfrm>
            <a:off x="7998145" y="3330685"/>
            <a:ext cx="553998" cy="3415131"/>
          </a:xfrm>
          <a:prstGeom prst="rect">
            <a:avLst/>
          </a:prstGeom>
          <a:noFill/>
        </p:spPr>
        <p:txBody>
          <a:bodyPr vert="eaVert" wrap="square" rtlCol="0">
            <a:spAutoFit/>
          </a:bodyPr>
          <a:lstStyle/>
          <a:p>
            <a:r>
              <a:rPr lang="zh-CN" altLang="en-US" sz="24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时间敏感网络</a:t>
            </a:r>
          </a:p>
        </p:txBody>
      </p:sp>
      <p:sp>
        <p:nvSpPr>
          <p:cNvPr id="21" name="文本框 20">
            <a:extLst>
              <a:ext uri="{FF2B5EF4-FFF2-40B4-BE49-F238E27FC236}">
                <a16:creationId xmlns:a16="http://schemas.microsoft.com/office/drawing/2014/main" id="{0FFA824A-2A29-4A1E-AA4A-7A3085A29E43}"/>
              </a:ext>
            </a:extLst>
          </p:cNvPr>
          <p:cNvSpPr txBox="1"/>
          <p:nvPr/>
        </p:nvSpPr>
        <p:spPr>
          <a:xfrm>
            <a:off x="591857" y="5963231"/>
            <a:ext cx="8629194" cy="499624"/>
          </a:xfrm>
          <a:prstGeom prst="rect">
            <a:avLst/>
          </a:prstGeom>
          <a:noFill/>
        </p:spPr>
        <p:txBody>
          <a:bodyPr wrap="square" rtlCol="0">
            <a:spAutoFit/>
          </a:bodyPr>
          <a:lstStyle/>
          <a:p>
            <a:pPr>
              <a:lnSpc>
                <a:spcPct val="150000"/>
              </a:lnSpc>
            </a:pPr>
            <a:r>
              <a:rPr lang="zh-CN" altLang="en-US" sz="20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时间敏感网络（</a:t>
            </a:r>
            <a:r>
              <a:rPr lang="en-US" altLang="zh-CN" sz="20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TSN</a:t>
            </a:r>
            <a:r>
              <a:rPr lang="zh-CN" altLang="en-US" sz="20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）是</a:t>
            </a:r>
            <a:r>
              <a:rPr lang="zh-CN" altLang="en-US" sz="2000" dirty="0">
                <a:ln w="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确定性工业控制网络</a:t>
            </a:r>
            <a:r>
              <a:rPr lang="zh-CN" altLang="en-US" sz="20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重要的的解决方案</a:t>
            </a:r>
            <a:endParaRPr lang="en-US" altLang="zh-CN" sz="20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文本框 31">
            <a:extLst>
              <a:ext uri="{FF2B5EF4-FFF2-40B4-BE49-F238E27FC236}">
                <a16:creationId xmlns:a16="http://schemas.microsoft.com/office/drawing/2014/main" id="{097C50BD-AD55-409B-811A-ED802A795304}"/>
              </a:ext>
            </a:extLst>
          </p:cNvPr>
          <p:cNvSpPr txBox="1"/>
          <p:nvPr/>
        </p:nvSpPr>
        <p:spPr>
          <a:xfrm>
            <a:off x="418680" y="1743189"/>
            <a:ext cx="8371195" cy="961289"/>
          </a:xfrm>
          <a:prstGeom prst="rect">
            <a:avLst/>
          </a:prstGeom>
          <a:noFill/>
        </p:spPr>
        <p:txBody>
          <a:bodyPr wrap="square" rtlCol="0">
            <a:spAutoFit/>
          </a:bodyPr>
          <a:lstStyle/>
          <a:p>
            <a:pPr marL="342900" lvl="1" indent="-342900">
              <a:lnSpc>
                <a:spcPct val="150000"/>
              </a:lnSpc>
              <a:buFont typeface="Wingdings" panose="05000000000000000000" pitchFamily="2" charset="2"/>
              <a:buChar char="l"/>
            </a:pPr>
            <a:r>
              <a:rPr lang="zh-CN" altLang="en-US" sz="20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工业</a:t>
            </a:r>
            <a:r>
              <a:rPr lang="en-US" altLang="zh-CN" sz="20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4.0</a:t>
            </a:r>
            <a:r>
              <a:rPr lang="zh-CN" altLang="en-US" sz="20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下要求工业控制网络具有高可靠、低时延等确定性质，对传统以太网提出了新的挑战</a:t>
            </a:r>
            <a:endParaRPr lang="en-US" altLang="zh-CN" sz="20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045615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5" grpId="0" animBg="1"/>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712A447-D8D4-4F33-8711-7D87E7556883}"/>
              </a:ext>
            </a:extLst>
          </p:cNvPr>
          <p:cNvSpPr/>
          <p:nvPr/>
        </p:nvSpPr>
        <p:spPr>
          <a:xfrm>
            <a:off x="249349" y="857654"/>
            <a:ext cx="1826141"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明审意见</a:t>
            </a:r>
          </a:p>
        </p:txBody>
      </p:sp>
      <p:sp>
        <p:nvSpPr>
          <p:cNvPr id="6" name="文本框 5">
            <a:extLst>
              <a:ext uri="{FF2B5EF4-FFF2-40B4-BE49-F238E27FC236}">
                <a16:creationId xmlns:a16="http://schemas.microsoft.com/office/drawing/2014/main" id="{3D347CBB-2FB5-4002-99F3-A302DF7C7C6D}"/>
              </a:ext>
            </a:extLst>
          </p:cNvPr>
          <p:cNvSpPr txBox="1"/>
          <p:nvPr/>
        </p:nvSpPr>
        <p:spPr>
          <a:xfrm>
            <a:off x="494024" y="1810495"/>
            <a:ext cx="8434823" cy="1772729"/>
          </a:xfrm>
          <a:prstGeom prst="rect">
            <a:avLst/>
          </a:prstGeom>
          <a:noFill/>
        </p:spPr>
        <p:txBody>
          <a:bodyPr wrap="square" rtlCol="0">
            <a:spAutoFit/>
          </a:bodyPr>
          <a:lstStyle/>
          <a:p>
            <a:pPr marL="342900" indent="-342900">
              <a:lnSpc>
                <a:spcPts val="2880"/>
              </a:lnSpc>
              <a:spcAft>
                <a:spcPts val="600"/>
              </a:spcAft>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有些描述可能引起不恰当的理解</a:t>
            </a:r>
            <a:endParaRPr lang="en-US" altLang="zh-CN" sz="2000" b="1" dirty="0">
              <a:latin typeface="微软雅黑" panose="020B0503020204020204" pitchFamily="34" charset="-122"/>
              <a:ea typeface="微软雅黑" panose="020B0503020204020204" pitchFamily="34" charset="-122"/>
            </a:endParaRPr>
          </a:p>
          <a:p>
            <a:pPr marL="742950" lvl="1" indent="-285750">
              <a:lnSpc>
                <a:spcPts val="2880"/>
              </a:lnSpc>
              <a:spcAft>
                <a:spcPts val="600"/>
              </a:spcAft>
              <a:buFont typeface="Wingdings" panose="05000000000000000000" pitchFamily="2" charset="2"/>
              <a:buChar char=""/>
            </a:pP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1.1.1 </a:t>
            </a:r>
            <a:r>
              <a:rPr lang="zh-CN" altLang="en-US" dirty="0">
                <a:latin typeface="微软雅黑" panose="020B0503020204020204" pitchFamily="34" charset="-122"/>
                <a:ea typeface="微软雅黑" panose="020B0503020204020204" pitchFamily="34" charset="-122"/>
              </a:rPr>
              <a:t>研究背景”的尾部主要表达现有的同步协议很少面向</a:t>
            </a:r>
            <a:r>
              <a:rPr lang="en-US" altLang="zh-CN" dirty="0">
                <a:latin typeface="微软雅黑" panose="020B0503020204020204" pitchFamily="34" charset="-122"/>
                <a:ea typeface="微软雅黑" panose="020B0503020204020204" pitchFamily="34" charset="-122"/>
              </a:rPr>
              <a:t>TSN</a:t>
            </a:r>
            <a:endParaRPr lang="en-US" altLang="zh-CN" sz="2400" b="1" dirty="0">
              <a:latin typeface="微软雅黑" panose="020B0503020204020204" pitchFamily="34" charset="-122"/>
              <a:ea typeface="微软雅黑" panose="020B0503020204020204" pitchFamily="34" charset="-122"/>
            </a:endParaRPr>
          </a:p>
          <a:p>
            <a:pPr marL="342900" indent="-342900">
              <a:lnSpc>
                <a:spcPts val="2880"/>
              </a:lnSpc>
              <a:spcAft>
                <a:spcPts val="600"/>
              </a:spcAft>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图</a:t>
            </a:r>
            <a:r>
              <a:rPr lang="en-US" altLang="zh-CN" sz="2000" b="1" dirty="0">
                <a:latin typeface="微软雅黑" panose="020B0503020204020204" pitchFamily="34" charset="-122"/>
                <a:ea typeface="微软雅黑" panose="020B0503020204020204" pitchFamily="34" charset="-122"/>
              </a:rPr>
              <a:t>4-12</a:t>
            </a:r>
            <a:r>
              <a:rPr lang="zh-CN" altLang="en-US" sz="2000" b="1" dirty="0">
                <a:latin typeface="微软雅黑" panose="020B0503020204020204" pitchFamily="34" charset="-122"/>
                <a:ea typeface="微软雅黑" panose="020B0503020204020204" pitchFamily="34" charset="-122"/>
              </a:rPr>
              <a:t>之中的</a:t>
            </a:r>
            <a:r>
              <a:rPr lang="en-US" altLang="zh-CN" sz="2000" b="1" dirty="0">
                <a:latin typeface="微软雅黑" panose="020B0503020204020204" pitchFamily="34" charset="-122"/>
                <a:ea typeface="微软雅黑" panose="020B0503020204020204" pitchFamily="34" charset="-122"/>
              </a:rPr>
              <a:t>DEI</a:t>
            </a:r>
            <a:r>
              <a:rPr lang="zh-CN" altLang="en-US" sz="2000" b="1" dirty="0">
                <a:latin typeface="微软雅黑" panose="020B0503020204020204" pitchFamily="34" charset="-122"/>
                <a:ea typeface="微软雅黑" panose="020B0503020204020204" pitchFamily="34" charset="-122"/>
              </a:rPr>
              <a:t>是否应该为</a:t>
            </a:r>
            <a:r>
              <a:rPr lang="en-US" altLang="zh-CN" sz="2000" b="1" dirty="0">
                <a:latin typeface="微软雅黑" panose="020B0503020204020204" pitchFamily="34" charset="-122"/>
                <a:ea typeface="微软雅黑" panose="020B0503020204020204" pitchFamily="34" charset="-122"/>
              </a:rPr>
              <a:t>CFI</a:t>
            </a:r>
          </a:p>
          <a:p>
            <a:pPr marL="742950" lvl="1" indent="-285750">
              <a:lnSpc>
                <a:spcPts val="2880"/>
              </a:lnSpc>
              <a:spcAft>
                <a:spcPts val="600"/>
              </a:spcAft>
              <a:buFont typeface="Wingdings" panose="05000000000000000000" pitchFamily="2" charset="2"/>
              <a:buChar char=""/>
            </a:pPr>
            <a:r>
              <a:rPr lang="zh-CN" altLang="en-US" dirty="0">
                <a:latin typeface="微软雅黑" panose="020B0503020204020204" pitchFamily="34" charset="-122"/>
                <a:ea typeface="微软雅黑" panose="020B0503020204020204" pitchFamily="34" charset="-122"/>
              </a:rPr>
              <a:t>原图中的</a:t>
            </a:r>
            <a:r>
              <a:rPr lang="en-US" altLang="zh-CN" dirty="0">
                <a:latin typeface="微软雅黑" panose="020B0503020204020204" pitchFamily="34" charset="-122"/>
                <a:ea typeface="微软雅黑" panose="020B0503020204020204" pitchFamily="34" charset="-122"/>
              </a:rPr>
              <a:t>DEI</a:t>
            </a:r>
            <a:r>
              <a:rPr lang="zh-CN" altLang="en-US" dirty="0">
                <a:latin typeface="微软雅黑" panose="020B0503020204020204" pitchFamily="34" charset="-122"/>
                <a:ea typeface="微软雅黑" panose="020B0503020204020204" pitchFamily="34" charset="-122"/>
              </a:rPr>
              <a:t>即为</a:t>
            </a:r>
            <a:r>
              <a:rPr lang="en-US" altLang="zh-CN" dirty="0">
                <a:latin typeface="微软雅黑" panose="020B0503020204020204" pitchFamily="34" charset="-122"/>
                <a:ea typeface="微软雅黑" panose="020B0503020204020204" pitchFamily="34" charset="-122"/>
              </a:rPr>
              <a:t>CFI</a:t>
            </a:r>
            <a:r>
              <a:rPr lang="zh-CN" altLang="en-US" dirty="0">
                <a:latin typeface="微软雅黑" panose="020B0503020204020204" pitchFamily="34" charset="-122"/>
                <a:ea typeface="微软雅黑" panose="020B0503020204020204" pitchFamily="34" charset="-122"/>
              </a:rPr>
              <a:t>，均为以太网数据帧封装格式，已统一为</a:t>
            </a:r>
            <a:r>
              <a:rPr lang="en-US" altLang="zh-CN" dirty="0">
                <a:latin typeface="微软雅黑" panose="020B0503020204020204" pitchFamily="34" charset="-122"/>
                <a:ea typeface="微软雅黑" panose="020B0503020204020204" pitchFamily="34" charset="-122"/>
              </a:rPr>
              <a:t>CFI</a:t>
            </a:r>
          </a:p>
        </p:txBody>
      </p:sp>
    </p:spTree>
    <p:extLst>
      <p:ext uri="{BB962C8B-B14F-4D97-AF65-F5344CB8AC3E}">
        <p14:creationId xmlns:p14="http://schemas.microsoft.com/office/powerpoint/2010/main" val="33208934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BA226-9CD6-4DEC-94C2-56BEBEB9235D}"/>
              </a:ext>
            </a:extLst>
          </p:cNvPr>
          <p:cNvSpPr>
            <a:spLocks noGrp="1"/>
          </p:cNvSpPr>
          <p:nvPr>
            <p:ph type="title"/>
          </p:nvPr>
        </p:nvSpPr>
        <p:spPr/>
        <p:txBody>
          <a:bodyPr/>
          <a:lstStyle/>
          <a:p>
            <a:r>
              <a:rPr lang="zh-CN" altLang="en-US" sz="4800" dirty="0"/>
              <a:t>谢谢，请各位老师批评指正！</a:t>
            </a:r>
          </a:p>
        </p:txBody>
      </p:sp>
    </p:spTree>
    <p:extLst>
      <p:ext uri="{BB962C8B-B14F-4D97-AF65-F5344CB8AC3E}">
        <p14:creationId xmlns:p14="http://schemas.microsoft.com/office/powerpoint/2010/main" val="17270301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E877990-88EC-436B-B05E-0DC33EC80530}"/>
              </a:ext>
            </a:extLst>
          </p:cNvPr>
          <p:cNvSpPr/>
          <p:nvPr/>
        </p:nvSpPr>
        <p:spPr>
          <a:xfrm>
            <a:off x="249349" y="857654"/>
            <a:ext cx="3057247"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研究背景与意义</a:t>
            </a:r>
          </a:p>
        </p:txBody>
      </p:sp>
      <p:sp>
        <p:nvSpPr>
          <p:cNvPr id="8" name="文本框 7">
            <a:extLst>
              <a:ext uri="{FF2B5EF4-FFF2-40B4-BE49-F238E27FC236}">
                <a16:creationId xmlns:a16="http://schemas.microsoft.com/office/drawing/2014/main" id="{B3BCC0D3-5455-4B6C-96D1-F451578ABA9F}"/>
              </a:ext>
            </a:extLst>
          </p:cNvPr>
          <p:cNvSpPr txBox="1"/>
          <p:nvPr/>
        </p:nvSpPr>
        <p:spPr>
          <a:xfrm>
            <a:off x="4656669" y="5071030"/>
            <a:ext cx="4649940" cy="458908"/>
          </a:xfrm>
          <a:prstGeom prst="rect">
            <a:avLst/>
          </a:prstGeom>
          <a:noFill/>
        </p:spPr>
        <p:txBody>
          <a:bodyPr wrap="square" rtlCol="0">
            <a:spAutoFit/>
          </a:bodyPr>
          <a:lstStyle/>
          <a:p>
            <a:pPr>
              <a:lnSpc>
                <a:spcPct val="150000"/>
              </a:lnSpc>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提供支持</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：基于门控列表的时间感知调度器</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1" name="图片 10">
            <a:extLst>
              <a:ext uri="{FF2B5EF4-FFF2-40B4-BE49-F238E27FC236}">
                <a16:creationId xmlns:a16="http://schemas.microsoft.com/office/drawing/2014/main" id="{0AEF0001-4622-42CC-A713-DAC63E5D71C1}"/>
              </a:ext>
            </a:extLst>
          </p:cNvPr>
          <p:cNvPicPr>
            <a:picLocks noChangeAspect="1"/>
          </p:cNvPicPr>
          <p:nvPr/>
        </p:nvPicPr>
        <p:blipFill>
          <a:blip r:embed="rId3"/>
          <a:stretch>
            <a:fillRect/>
          </a:stretch>
        </p:blipFill>
        <p:spPr>
          <a:xfrm>
            <a:off x="4660694" y="2210278"/>
            <a:ext cx="4213277" cy="2818091"/>
          </a:xfrm>
          <a:prstGeom prst="rect">
            <a:avLst/>
          </a:prstGeom>
        </p:spPr>
      </p:pic>
      <p:sp>
        <p:nvSpPr>
          <p:cNvPr id="9" name="矩形 8">
            <a:extLst>
              <a:ext uri="{FF2B5EF4-FFF2-40B4-BE49-F238E27FC236}">
                <a16:creationId xmlns:a16="http://schemas.microsoft.com/office/drawing/2014/main" id="{EAD97A03-401F-488A-86B1-B737EAAEF787}"/>
              </a:ext>
            </a:extLst>
          </p:cNvPr>
          <p:cNvSpPr/>
          <p:nvPr/>
        </p:nvSpPr>
        <p:spPr>
          <a:xfrm>
            <a:off x="494025" y="6000346"/>
            <a:ext cx="8460834" cy="400110"/>
          </a:xfrm>
          <a:prstGeom prst="rect">
            <a:avLst/>
          </a:prstGeom>
          <a:solidFill>
            <a:schemeClr val="accent1">
              <a:lumMod val="20000"/>
              <a:lumOff val="80000"/>
            </a:schemeClr>
          </a:solidFill>
          <a:ln>
            <a:solidFill>
              <a:schemeClr val="tx1"/>
            </a:solidFill>
          </a:ln>
        </p:spPr>
        <p:txBody>
          <a:bodyPr wrap="square">
            <a:spAutoFit/>
          </a:bodyPr>
          <a:lstStyle/>
          <a:p>
            <a:r>
              <a:rPr lang="zh-CN" altLang="en-US" sz="2000" b="1" kern="100" dirty="0">
                <a:solidFill>
                  <a:srgbClr val="C00000"/>
                </a:solidFill>
                <a:latin typeface="微软雅黑" panose="020B0503020204020204" pitchFamily="34" charset="-122"/>
                <a:ea typeface="微软雅黑" panose="020B0503020204020204" pitchFamily="34" charset="-122"/>
                <a:cs typeface="楷体_GB2312"/>
              </a:rPr>
              <a:t>时钟同步</a:t>
            </a:r>
            <a:r>
              <a:rPr lang="zh-CN" altLang="en-US" sz="2000" kern="100" dirty="0">
                <a:latin typeface="微软雅黑" panose="020B0503020204020204" pitchFamily="34" charset="-122"/>
                <a:ea typeface="微软雅黑" panose="020B0503020204020204" pitchFamily="34" charset="-122"/>
                <a:cs typeface="楷体_GB2312"/>
              </a:rPr>
              <a:t>为</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工业控制网络</a:t>
            </a:r>
            <a:r>
              <a:rPr lang="zh-CN" altLang="en-US" sz="2000" kern="100" dirty="0">
                <a:latin typeface="微软雅黑" panose="020B0503020204020204" pitchFamily="34" charset="-122"/>
                <a:ea typeface="微软雅黑" panose="020B0503020204020204" pitchFamily="34" charset="-122"/>
                <a:cs typeface="楷体_GB2312"/>
              </a:rPr>
              <a:t>提供时钟基准，</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在</a:t>
            </a:r>
            <a:r>
              <a:rPr lang="en-US" altLang="zh-CN" sz="2000" kern="100" dirty="0">
                <a:latin typeface="微软雅黑" panose="020B0503020204020204" pitchFamily="34" charset="-122"/>
                <a:ea typeface="微软雅黑" panose="020B0503020204020204" pitchFamily="34" charset="-122"/>
                <a:cs typeface="楷体_GB2312"/>
              </a:rPr>
              <a:t>TSN</a:t>
            </a:r>
            <a:r>
              <a:rPr lang="zh-CN" altLang="en-US" sz="2000" kern="100" dirty="0">
                <a:latin typeface="微软雅黑" panose="020B0503020204020204" pitchFamily="34" charset="-122"/>
                <a:ea typeface="微软雅黑" panose="020B0503020204020204" pitchFamily="34" charset="-122"/>
                <a:cs typeface="楷体_GB2312"/>
              </a:rPr>
              <a:t>中</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具有重要</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研究</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意义</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b="1" kern="100" dirty="0">
              <a:solidFill>
                <a:srgbClr val="C00000"/>
              </a:solidFill>
              <a:latin typeface="微软雅黑" panose="020B0503020204020204" pitchFamily="34" charset="-122"/>
              <a:ea typeface="微软雅黑" panose="020B0503020204020204" pitchFamily="34" charset="-122"/>
              <a:cs typeface="楷体_GB2312"/>
            </a:endParaRPr>
          </a:p>
        </p:txBody>
      </p:sp>
      <p:sp>
        <p:nvSpPr>
          <p:cNvPr id="10" name="文本框 9">
            <a:extLst>
              <a:ext uri="{FF2B5EF4-FFF2-40B4-BE49-F238E27FC236}">
                <a16:creationId xmlns:a16="http://schemas.microsoft.com/office/drawing/2014/main" id="{CCAF459E-EF0C-4776-B19E-1A57D7A5C697}"/>
              </a:ext>
            </a:extLst>
          </p:cNvPr>
          <p:cNvSpPr txBox="1"/>
          <p:nvPr/>
        </p:nvSpPr>
        <p:spPr>
          <a:xfrm>
            <a:off x="494025" y="1810495"/>
            <a:ext cx="4432538" cy="499624"/>
          </a:xfrm>
          <a:prstGeom prst="rect">
            <a:avLst/>
          </a:prstGeom>
          <a:noFill/>
        </p:spPr>
        <p:txBody>
          <a:bodyPr wrap="square" rtlCol="0">
            <a:spAutoFit/>
          </a:bodyPr>
          <a:lstStyle/>
          <a:p>
            <a:pPr marL="342900" lvl="1" indent="-342900">
              <a:lnSpc>
                <a:spcPct val="150000"/>
              </a:lnSpc>
              <a:buFont typeface="Wingdings" panose="05000000000000000000" pitchFamily="2" charset="2"/>
              <a:buChar char="l"/>
            </a:pPr>
            <a:r>
              <a:rPr lang="zh-CN" altLang="en-US" sz="20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时钟同步是</a:t>
            </a:r>
            <a:r>
              <a:rPr lang="en-US" altLang="zh-CN" sz="20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TSN</a:t>
            </a:r>
            <a:r>
              <a:rPr lang="zh-CN" altLang="en-US" sz="20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的重要基础</a:t>
            </a:r>
            <a:endParaRPr lang="en-US" altLang="zh-CN" sz="20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3C6C723C-6B5C-4A45-9393-DABD9750337F}"/>
              </a:ext>
            </a:extLst>
          </p:cNvPr>
          <p:cNvSpPr/>
          <p:nvPr/>
        </p:nvSpPr>
        <p:spPr>
          <a:xfrm>
            <a:off x="6164843" y="3964041"/>
            <a:ext cx="1633592" cy="8557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对话气泡: 椭圆形 11">
            <a:extLst>
              <a:ext uri="{FF2B5EF4-FFF2-40B4-BE49-F238E27FC236}">
                <a16:creationId xmlns:a16="http://schemas.microsoft.com/office/drawing/2014/main" id="{8B694E4E-A417-4790-9AC7-58A8AD263AF6}"/>
              </a:ext>
            </a:extLst>
          </p:cNvPr>
          <p:cNvSpPr/>
          <p:nvPr/>
        </p:nvSpPr>
        <p:spPr>
          <a:xfrm rot="21227810">
            <a:off x="497549" y="2576599"/>
            <a:ext cx="3306442" cy="2085450"/>
          </a:xfrm>
          <a:prstGeom prst="wedgeEllipseCallout">
            <a:avLst/>
          </a:prstGeom>
          <a:solidFill>
            <a:srgbClr val="E2E2E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a:extLst>
              <a:ext uri="{FF2B5EF4-FFF2-40B4-BE49-F238E27FC236}">
                <a16:creationId xmlns:a16="http://schemas.microsoft.com/office/drawing/2014/main" id="{61C81078-708E-41AF-87F6-F24799E7DFDE}"/>
              </a:ext>
            </a:extLst>
          </p:cNvPr>
          <p:cNvSpPr/>
          <p:nvPr/>
        </p:nvSpPr>
        <p:spPr>
          <a:xfrm>
            <a:off x="1200550" y="2880659"/>
            <a:ext cx="1795856" cy="1477328"/>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TSN</a:t>
            </a:r>
            <a:r>
              <a:rPr lang="zh-CN" altLang="en-US" dirty="0">
                <a:latin typeface="微软雅黑" panose="020B0503020204020204" pitchFamily="34" charset="-122"/>
                <a:ea typeface="微软雅黑" panose="020B0503020204020204" pitchFamily="34" charset="-122"/>
              </a:rPr>
              <a:t>四大标准：</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时间同步</a:t>
            </a:r>
            <a:endParaRPr lang="en-US" altLang="zh-CN" dirty="0">
              <a:solidFill>
                <a:srgbClr val="FF0000"/>
              </a:solidFill>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，有界低延迟</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，资源管理</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，可靠性</a:t>
            </a:r>
          </a:p>
        </p:txBody>
      </p:sp>
    </p:spTree>
    <p:extLst>
      <p:ext uri="{BB962C8B-B14F-4D97-AF65-F5344CB8AC3E}">
        <p14:creationId xmlns:p14="http://schemas.microsoft.com/office/powerpoint/2010/main" val="13243698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5F2C5B43-B510-46BE-997D-0D5F865C5A16}"/>
              </a:ext>
            </a:extLst>
          </p:cNvPr>
          <p:cNvSpPr/>
          <p:nvPr/>
        </p:nvSpPr>
        <p:spPr>
          <a:xfrm>
            <a:off x="249349" y="857654"/>
            <a:ext cx="3877985"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时钟同步的研究方向</a:t>
            </a:r>
          </a:p>
        </p:txBody>
      </p:sp>
      <p:pic>
        <p:nvPicPr>
          <p:cNvPr id="6" name="图片 5">
            <a:extLst>
              <a:ext uri="{FF2B5EF4-FFF2-40B4-BE49-F238E27FC236}">
                <a16:creationId xmlns:a16="http://schemas.microsoft.com/office/drawing/2014/main" id="{09F1E642-9E63-4D21-B4F4-AE1C434B4522}"/>
              </a:ext>
            </a:extLst>
          </p:cNvPr>
          <p:cNvPicPr>
            <a:picLocks noChangeAspect="1"/>
          </p:cNvPicPr>
          <p:nvPr/>
        </p:nvPicPr>
        <p:blipFill>
          <a:blip r:embed="rId3"/>
          <a:stretch>
            <a:fillRect/>
          </a:stretch>
        </p:blipFill>
        <p:spPr>
          <a:xfrm>
            <a:off x="6306982" y="2350518"/>
            <a:ext cx="2441837" cy="988772"/>
          </a:xfrm>
          <a:prstGeom prst="rect">
            <a:avLst/>
          </a:prstGeom>
        </p:spPr>
      </p:pic>
      <p:pic>
        <p:nvPicPr>
          <p:cNvPr id="3" name="图片 2">
            <a:extLst>
              <a:ext uri="{FF2B5EF4-FFF2-40B4-BE49-F238E27FC236}">
                <a16:creationId xmlns:a16="http://schemas.microsoft.com/office/drawing/2014/main" id="{BE2DD0FB-696F-46C2-8CF5-DAE84C9A25EA}"/>
              </a:ext>
            </a:extLst>
          </p:cNvPr>
          <p:cNvPicPr>
            <a:picLocks noChangeAspect="1"/>
          </p:cNvPicPr>
          <p:nvPr/>
        </p:nvPicPr>
        <p:blipFill>
          <a:blip r:embed="rId4"/>
          <a:stretch>
            <a:fillRect/>
          </a:stretch>
        </p:blipFill>
        <p:spPr>
          <a:xfrm>
            <a:off x="3538543" y="2288588"/>
            <a:ext cx="2512746" cy="1023384"/>
          </a:xfrm>
          <a:prstGeom prst="rect">
            <a:avLst/>
          </a:prstGeom>
        </p:spPr>
      </p:pic>
      <p:sp>
        <p:nvSpPr>
          <p:cNvPr id="9" name="文本框 8">
            <a:extLst>
              <a:ext uri="{FF2B5EF4-FFF2-40B4-BE49-F238E27FC236}">
                <a16:creationId xmlns:a16="http://schemas.microsoft.com/office/drawing/2014/main" id="{06FC1DA1-8CDE-42C9-A53C-2B8BDB179F05}"/>
              </a:ext>
            </a:extLst>
          </p:cNvPr>
          <p:cNvSpPr txBox="1"/>
          <p:nvPr/>
        </p:nvSpPr>
        <p:spPr>
          <a:xfrm>
            <a:off x="249349" y="2190712"/>
            <a:ext cx="7764151" cy="1422954"/>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研究对象方面：</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     1</a:t>
            </a:r>
            <a:r>
              <a:rPr lang="zh-CN" altLang="en-US" sz="2000" b="1" dirty="0">
                <a:latin typeface="微软雅黑" panose="020B0503020204020204" pitchFamily="34" charset="-122"/>
                <a:ea typeface="微软雅黑" panose="020B0503020204020204" pitchFamily="34" charset="-122"/>
              </a:rPr>
              <a:t>）时间同步</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     2</a:t>
            </a:r>
            <a:r>
              <a:rPr lang="zh-CN" altLang="en-US" sz="2000" b="1" dirty="0">
                <a:latin typeface="微软雅黑" panose="020B0503020204020204" pitchFamily="34" charset="-122"/>
                <a:ea typeface="微软雅黑" panose="020B0503020204020204" pitchFamily="34" charset="-122"/>
              </a:rPr>
              <a:t>）频率同步</a:t>
            </a:r>
            <a:endParaRPr lang="en-US" altLang="zh-CN" sz="2000" b="1" dirty="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9E836863-F6CA-417D-99BC-304AB6F9944D}"/>
              </a:ext>
            </a:extLst>
          </p:cNvPr>
          <p:cNvSpPr txBox="1"/>
          <p:nvPr/>
        </p:nvSpPr>
        <p:spPr>
          <a:xfrm>
            <a:off x="4453542" y="3355915"/>
            <a:ext cx="1005403"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时间同步</a:t>
            </a:r>
          </a:p>
        </p:txBody>
      </p:sp>
      <p:sp>
        <p:nvSpPr>
          <p:cNvPr id="11" name="文本框 10">
            <a:extLst>
              <a:ext uri="{FF2B5EF4-FFF2-40B4-BE49-F238E27FC236}">
                <a16:creationId xmlns:a16="http://schemas.microsoft.com/office/drawing/2014/main" id="{09AEEABB-98C7-484C-81A5-A6BADB3792AF}"/>
              </a:ext>
            </a:extLst>
          </p:cNvPr>
          <p:cNvSpPr txBox="1"/>
          <p:nvPr/>
        </p:nvSpPr>
        <p:spPr>
          <a:xfrm>
            <a:off x="7273164" y="3429000"/>
            <a:ext cx="1005403"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频率同步</a:t>
            </a:r>
          </a:p>
        </p:txBody>
      </p:sp>
      <p:sp>
        <p:nvSpPr>
          <p:cNvPr id="12" name="文本框 11">
            <a:extLst>
              <a:ext uri="{FF2B5EF4-FFF2-40B4-BE49-F238E27FC236}">
                <a16:creationId xmlns:a16="http://schemas.microsoft.com/office/drawing/2014/main" id="{1CB5BC20-4CB0-4096-8F18-6DDA711E2EA7}"/>
              </a:ext>
            </a:extLst>
          </p:cNvPr>
          <p:cNvSpPr txBox="1"/>
          <p:nvPr/>
        </p:nvSpPr>
        <p:spPr>
          <a:xfrm>
            <a:off x="249349" y="4050045"/>
            <a:ext cx="3018103" cy="1422954"/>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拓扑结构方面：</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     1</a:t>
            </a:r>
            <a:r>
              <a:rPr lang="zh-CN" altLang="en-US" sz="2000" b="1" dirty="0">
                <a:latin typeface="微软雅黑" panose="020B0503020204020204" pitchFamily="34" charset="-122"/>
                <a:ea typeface="微软雅黑" panose="020B0503020204020204" pitchFamily="34" charset="-122"/>
              </a:rPr>
              <a:t>）主从式同步</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     2</a:t>
            </a:r>
            <a:r>
              <a:rPr lang="zh-CN" altLang="en-US" sz="2000" b="1" dirty="0">
                <a:latin typeface="微软雅黑" panose="020B0503020204020204" pitchFamily="34" charset="-122"/>
                <a:ea typeface="微软雅黑" panose="020B0503020204020204" pitchFamily="34" charset="-122"/>
              </a:rPr>
              <a:t>）分布式同步</a:t>
            </a:r>
            <a:endParaRPr lang="en-US" altLang="zh-CN" sz="2000" b="1" dirty="0">
              <a:latin typeface="微软雅黑" panose="020B0503020204020204" pitchFamily="34" charset="-122"/>
              <a:ea typeface="微软雅黑" panose="020B0503020204020204" pitchFamily="34" charset="-122"/>
            </a:endParaRPr>
          </a:p>
        </p:txBody>
      </p:sp>
      <p:pic>
        <p:nvPicPr>
          <p:cNvPr id="13" name="图片 12">
            <a:extLst>
              <a:ext uri="{FF2B5EF4-FFF2-40B4-BE49-F238E27FC236}">
                <a16:creationId xmlns:a16="http://schemas.microsoft.com/office/drawing/2014/main" id="{F6D6F61F-BD9F-4EAF-93DC-11013DE0A3C3}"/>
              </a:ext>
            </a:extLst>
          </p:cNvPr>
          <p:cNvPicPr>
            <a:picLocks noChangeAspect="1"/>
          </p:cNvPicPr>
          <p:nvPr/>
        </p:nvPicPr>
        <p:blipFill>
          <a:blip r:embed="rId5"/>
          <a:stretch>
            <a:fillRect/>
          </a:stretch>
        </p:blipFill>
        <p:spPr>
          <a:xfrm>
            <a:off x="3538543" y="4293636"/>
            <a:ext cx="2586409" cy="1189265"/>
          </a:xfrm>
          <a:prstGeom prst="rect">
            <a:avLst/>
          </a:prstGeom>
        </p:spPr>
      </p:pic>
      <p:pic>
        <p:nvPicPr>
          <p:cNvPr id="14" name="图片 13">
            <a:extLst>
              <a:ext uri="{FF2B5EF4-FFF2-40B4-BE49-F238E27FC236}">
                <a16:creationId xmlns:a16="http://schemas.microsoft.com/office/drawing/2014/main" id="{00BBC174-CFE0-478B-A224-F358B5A856C0}"/>
              </a:ext>
            </a:extLst>
          </p:cNvPr>
          <p:cNvPicPr>
            <a:picLocks noChangeAspect="1"/>
          </p:cNvPicPr>
          <p:nvPr/>
        </p:nvPicPr>
        <p:blipFill>
          <a:blip r:embed="rId6"/>
          <a:stretch>
            <a:fillRect/>
          </a:stretch>
        </p:blipFill>
        <p:spPr>
          <a:xfrm>
            <a:off x="6400987" y="4357739"/>
            <a:ext cx="2441837" cy="1030674"/>
          </a:xfrm>
          <a:prstGeom prst="rect">
            <a:avLst/>
          </a:prstGeom>
        </p:spPr>
      </p:pic>
      <p:sp>
        <p:nvSpPr>
          <p:cNvPr id="15" name="文本框 14">
            <a:extLst>
              <a:ext uri="{FF2B5EF4-FFF2-40B4-BE49-F238E27FC236}">
                <a16:creationId xmlns:a16="http://schemas.microsoft.com/office/drawing/2014/main" id="{9D7365C8-3B54-47CA-9CB1-03BF7D36FC4B}"/>
              </a:ext>
            </a:extLst>
          </p:cNvPr>
          <p:cNvSpPr txBox="1"/>
          <p:nvPr/>
        </p:nvSpPr>
        <p:spPr>
          <a:xfrm>
            <a:off x="4453542" y="5661792"/>
            <a:ext cx="1210588"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主从式同步</a:t>
            </a:r>
          </a:p>
        </p:txBody>
      </p:sp>
      <p:sp>
        <p:nvSpPr>
          <p:cNvPr id="16" name="文本框 15">
            <a:extLst>
              <a:ext uri="{FF2B5EF4-FFF2-40B4-BE49-F238E27FC236}">
                <a16:creationId xmlns:a16="http://schemas.microsoft.com/office/drawing/2014/main" id="{8A4A8A0A-3C0B-466B-91BC-D5E3D02489D1}"/>
              </a:ext>
            </a:extLst>
          </p:cNvPr>
          <p:cNvSpPr txBox="1"/>
          <p:nvPr/>
        </p:nvSpPr>
        <p:spPr>
          <a:xfrm>
            <a:off x="7170571" y="5578150"/>
            <a:ext cx="1210588"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分布式同步</a:t>
            </a:r>
          </a:p>
        </p:txBody>
      </p:sp>
    </p:spTree>
    <p:extLst>
      <p:ext uri="{BB962C8B-B14F-4D97-AF65-F5344CB8AC3E}">
        <p14:creationId xmlns:p14="http://schemas.microsoft.com/office/powerpoint/2010/main" val="23807808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圆角矩形 43">
            <a:extLst>
              <a:ext uri="{FF2B5EF4-FFF2-40B4-BE49-F238E27FC236}">
                <a16:creationId xmlns:a16="http://schemas.microsoft.com/office/drawing/2014/main" id="{FA72BECF-A826-4660-A327-A397F22CE723}"/>
              </a:ext>
            </a:extLst>
          </p:cNvPr>
          <p:cNvSpPr/>
          <p:nvPr/>
        </p:nvSpPr>
        <p:spPr>
          <a:xfrm>
            <a:off x="2797600" y="3841696"/>
            <a:ext cx="5988640" cy="1200803"/>
          </a:xfrm>
          <a:prstGeom prst="roundRect">
            <a:avLst/>
          </a:prstGeom>
          <a:solidFill>
            <a:schemeClr val="bg1">
              <a:lumMod val="95000"/>
            </a:schemeClr>
          </a:solidFill>
          <a:ln w="381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a:extLst>
              <a:ext uri="{FF2B5EF4-FFF2-40B4-BE49-F238E27FC236}">
                <a16:creationId xmlns:a16="http://schemas.microsoft.com/office/drawing/2014/main" id="{5F2C5B43-B510-46BE-997D-0D5F865C5A16}"/>
              </a:ext>
            </a:extLst>
          </p:cNvPr>
          <p:cNvSpPr/>
          <p:nvPr/>
        </p:nvSpPr>
        <p:spPr>
          <a:xfrm>
            <a:off x="249349" y="857654"/>
            <a:ext cx="5139548" cy="584775"/>
          </a:xfrm>
          <a:prstGeom prst="rect">
            <a:avLst/>
          </a:prstGeom>
        </p:spPr>
        <p:txBody>
          <a:bodyPr wrap="none">
            <a:spAutoFit/>
          </a:bodyPr>
          <a:lstStyle/>
          <a:p>
            <a:r>
              <a:rPr lang="en-US" altLang="zh-CN" sz="3200" b="1" dirty="0">
                <a:solidFill>
                  <a:schemeClr val="accent1"/>
                </a:solidFill>
                <a:latin typeface="微软雅黑" panose="020B0503020204020204" pitchFamily="34" charset="-122"/>
                <a:ea typeface="微软雅黑" panose="020B0503020204020204" pitchFamily="34" charset="-122"/>
                <a:cs typeface="+mj-cs"/>
              </a:rPr>
              <a:t>TSN</a:t>
            </a:r>
            <a:r>
              <a:rPr lang="zh-CN" altLang="en-US" sz="3200" b="1" dirty="0">
                <a:solidFill>
                  <a:schemeClr val="accent1"/>
                </a:solidFill>
                <a:latin typeface="微软雅黑" panose="020B0503020204020204" pitchFamily="34" charset="-122"/>
                <a:ea typeface="微软雅黑" panose="020B0503020204020204" pitchFamily="34" charset="-122"/>
                <a:cs typeface="+mj-cs"/>
              </a:rPr>
              <a:t>场景下时钟同步的不足</a:t>
            </a:r>
          </a:p>
        </p:txBody>
      </p:sp>
      <p:sp>
        <p:nvSpPr>
          <p:cNvPr id="19" name="圆角矩形 43">
            <a:extLst>
              <a:ext uri="{FF2B5EF4-FFF2-40B4-BE49-F238E27FC236}">
                <a16:creationId xmlns:a16="http://schemas.microsoft.com/office/drawing/2014/main" id="{51D213B6-1745-430F-BA9A-21093D98A8F6}"/>
              </a:ext>
            </a:extLst>
          </p:cNvPr>
          <p:cNvSpPr/>
          <p:nvPr/>
        </p:nvSpPr>
        <p:spPr>
          <a:xfrm>
            <a:off x="2671197" y="2231092"/>
            <a:ext cx="5988640" cy="1200803"/>
          </a:xfrm>
          <a:prstGeom prst="roundRect">
            <a:avLst/>
          </a:prstGeom>
          <a:solidFill>
            <a:schemeClr val="bg1">
              <a:lumMod val="95000"/>
            </a:schemeClr>
          </a:solidFill>
          <a:ln w="381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矩形 19">
            <a:extLst>
              <a:ext uri="{FF2B5EF4-FFF2-40B4-BE49-F238E27FC236}">
                <a16:creationId xmlns:a16="http://schemas.microsoft.com/office/drawing/2014/main" id="{48E7EF07-A1FC-4B16-A299-666D2D247CA8}"/>
              </a:ext>
            </a:extLst>
          </p:cNvPr>
          <p:cNvSpPr/>
          <p:nvPr/>
        </p:nvSpPr>
        <p:spPr>
          <a:xfrm>
            <a:off x="2797600" y="2328884"/>
            <a:ext cx="5664858" cy="1015663"/>
          </a:xfrm>
          <a:prstGeom prst="rect">
            <a:avLst/>
          </a:prstGeom>
          <a:ln>
            <a:solidFill>
              <a:schemeClr val="bg1"/>
            </a:solidFill>
          </a:ln>
        </p:spPr>
        <p:txBody>
          <a:bodyPr wrap="square">
            <a:spAutoFit/>
          </a:bodyPr>
          <a:lstStyle/>
          <a:p>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a:t>
            </a:r>
            <a:r>
              <a:rPr lang="zh-CN" altLang="en-US" sz="2000" kern="100" dirty="0">
                <a:latin typeface="微软雅黑" panose="020B0503020204020204" pitchFamily="34" charset="-122"/>
                <a:ea typeface="微软雅黑" panose="020B0503020204020204" pitchFamily="34" charset="-122"/>
                <a:cs typeface="楷体_GB2312"/>
              </a:rPr>
              <a:t>现有</a:t>
            </a:r>
            <a:r>
              <a:rPr lang="en-US" altLang="zh-CN" sz="2000" kern="100" dirty="0">
                <a:latin typeface="微软雅黑" panose="020B0503020204020204" pitchFamily="34" charset="-122"/>
                <a:ea typeface="微软雅黑" panose="020B0503020204020204" pitchFamily="34" charset="-122"/>
                <a:cs typeface="楷体_GB2312"/>
              </a:rPr>
              <a:t>TSN</a:t>
            </a:r>
            <a:r>
              <a:rPr lang="zh-CN" altLang="en-US" sz="2000" kern="100" dirty="0">
                <a:latin typeface="微软雅黑" panose="020B0503020204020204" pitchFamily="34" charset="-122"/>
                <a:ea typeface="微软雅黑" panose="020B0503020204020204" pitchFamily="34" charset="-122"/>
                <a:cs typeface="楷体_GB2312"/>
              </a:rPr>
              <a:t>协议采用</a:t>
            </a:r>
            <a:r>
              <a:rPr lang="zh-CN" altLang="en-US" sz="2000" b="1" kern="100" dirty="0">
                <a:solidFill>
                  <a:srgbClr val="C00000"/>
                </a:solidFill>
                <a:latin typeface="微软雅黑" panose="020B0503020204020204" pitchFamily="34" charset="-122"/>
                <a:ea typeface="微软雅黑" panose="020B0503020204020204" pitchFamily="34" charset="-122"/>
                <a:cs typeface="楷体_GB2312"/>
              </a:rPr>
              <a:t>主从式同步</a:t>
            </a:r>
            <a:r>
              <a:rPr lang="zh-CN" altLang="en-US" sz="2000" kern="100" dirty="0">
                <a:latin typeface="微软雅黑" panose="020B0503020204020204" pitchFamily="34" charset="-122"/>
                <a:ea typeface="微软雅黑" panose="020B0503020204020204" pitchFamily="34" charset="-122"/>
                <a:cs typeface="楷体_GB2312"/>
              </a:rPr>
              <a:t>，同步精度进一步降低，</a:t>
            </a:r>
            <a:r>
              <a:rPr lang="zh-CN" altLang="en-US" sz="2000" b="1" kern="100" dirty="0">
                <a:solidFill>
                  <a:srgbClr val="C00000"/>
                </a:solidFill>
                <a:latin typeface="微软雅黑" panose="020B0503020204020204" pitchFamily="34" charset="-122"/>
                <a:ea typeface="微软雅黑" panose="020B0503020204020204" pitchFamily="34" charset="-122"/>
                <a:cs typeface="楷体_GB2312"/>
              </a:rPr>
              <a:t>同步可靠性无法适应复杂场景</a:t>
            </a:r>
            <a:r>
              <a:rPr lang="zh-CN" altLang="en-US" sz="2000" b="1" kern="100" dirty="0">
                <a:latin typeface="微软雅黑" panose="020B0503020204020204" pitchFamily="34" charset="-122"/>
                <a:ea typeface="微软雅黑" panose="020B0503020204020204" pitchFamily="34" charset="-122"/>
                <a:cs typeface="楷体_GB2312"/>
              </a:rPr>
              <a:t>。</a:t>
            </a:r>
            <a:endParaRPr lang="en-US" altLang="zh-CN" sz="2000" b="1" kern="100" dirty="0">
              <a:latin typeface="微软雅黑" panose="020B0503020204020204" pitchFamily="34" charset="-122"/>
              <a:ea typeface="微软雅黑" panose="020B0503020204020204" pitchFamily="34" charset="-122"/>
              <a:cs typeface="楷体_GB2312"/>
            </a:endParaRPr>
          </a:p>
          <a:p>
            <a:pPr algn="just">
              <a:defRPr/>
            </a:pP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a:t>
            </a:r>
            <a:r>
              <a:rPr lang="zh-CN" altLang="en-US" sz="2000" kern="100" dirty="0">
                <a:latin typeface="微软雅黑" panose="020B0503020204020204" pitchFamily="34" charset="-122"/>
                <a:ea typeface="微软雅黑" panose="020B0503020204020204" pitchFamily="34" charset="-122"/>
                <a:cs typeface="楷体_GB2312"/>
              </a:rPr>
              <a:t>只有</a:t>
            </a:r>
            <a:r>
              <a:rPr lang="zh-CN" altLang="en-US" sz="2000" b="1" kern="100" dirty="0">
                <a:solidFill>
                  <a:srgbClr val="C00000"/>
                </a:solidFill>
                <a:latin typeface="微软雅黑" panose="020B0503020204020204" pitchFamily="34" charset="-122"/>
                <a:ea typeface="微软雅黑" panose="020B0503020204020204" pitchFamily="34" charset="-122"/>
                <a:cs typeface="楷体_GB2312"/>
              </a:rPr>
              <a:t>分布式同步缺少</a:t>
            </a:r>
            <a:r>
              <a:rPr lang="zh-CN" altLang="en-US" sz="2000" kern="100" dirty="0">
                <a:latin typeface="微软雅黑" panose="020B0503020204020204" pitchFamily="34" charset="-122"/>
                <a:ea typeface="微软雅黑" panose="020B0503020204020204" pitchFamily="34" charset="-122"/>
                <a:cs typeface="楷体_GB2312"/>
              </a:rPr>
              <a:t>与外界</a:t>
            </a:r>
            <a:r>
              <a:rPr lang="zh-CN" altLang="en-US" sz="2000" b="1" kern="100" dirty="0">
                <a:solidFill>
                  <a:srgbClr val="C00000"/>
                </a:solidFill>
                <a:latin typeface="微软雅黑" panose="020B0503020204020204" pitchFamily="34" charset="-122"/>
                <a:ea typeface="微软雅黑" panose="020B0503020204020204" pitchFamily="34" charset="-122"/>
                <a:cs typeface="楷体_GB2312"/>
              </a:rPr>
              <a:t>统一</a:t>
            </a:r>
            <a:r>
              <a:rPr lang="zh-CN" altLang="en-US" sz="2000" kern="100" dirty="0">
                <a:latin typeface="微软雅黑" panose="020B0503020204020204" pitchFamily="34" charset="-122"/>
                <a:ea typeface="微软雅黑" panose="020B0503020204020204" pitchFamily="34" charset="-122"/>
                <a:cs typeface="楷体_GB2312"/>
              </a:rPr>
              <a:t>的</a:t>
            </a:r>
            <a:r>
              <a:rPr lang="zh-CN" altLang="en-US" sz="2000" b="1" kern="100" dirty="0">
                <a:solidFill>
                  <a:srgbClr val="C00000"/>
                </a:solidFill>
                <a:latin typeface="微软雅黑" panose="020B0503020204020204" pitchFamily="34" charset="-122"/>
                <a:ea typeface="微软雅黑" panose="020B0503020204020204" pitchFamily="34" charset="-122"/>
                <a:cs typeface="楷体_GB2312"/>
              </a:rPr>
              <a:t>时钟基准</a:t>
            </a:r>
            <a:r>
              <a:rPr lang="zh-CN" altLang="en-US" sz="2000" kern="100" dirty="0">
                <a:latin typeface="微软雅黑" panose="020B0503020204020204" pitchFamily="34" charset="-122"/>
                <a:ea typeface="微软雅黑" panose="020B0503020204020204" pitchFamily="34" charset="-122"/>
                <a:cs typeface="楷体_GB2312"/>
              </a:rPr>
              <a:t>。</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EC709DF5-C626-4C39-AB40-B39C51F73714}"/>
              </a:ext>
            </a:extLst>
          </p:cNvPr>
          <p:cNvSpPr txBox="1"/>
          <p:nvPr/>
        </p:nvSpPr>
        <p:spPr>
          <a:xfrm>
            <a:off x="249349" y="1819409"/>
            <a:ext cx="2231954" cy="1561453"/>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研究对象方面：</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     1</a:t>
            </a:r>
            <a:r>
              <a:rPr lang="zh-CN" altLang="en-US" sz="2000" b="1" dirty="0">
                <a:latin typeface="微软雅黑" panose="020B0503020204020204" pitchFamily="34" charset="-122"/>
                <a:ea typeface="微软雅黑" panose="020B0503020204020204" pitchFamily="34" charset="-122"/>
              </a:rPr>
              <a:t>）时间同步</a:t>
            </a:r>
            <a:endParaRPr lang="en-US" altLang="zh-CN" sz="2000" b="1" dirty="0">
              <a:latin typeface="微软雅黑" panose="020B0503020204020204" pitchFamily="34" charset="-122"/>
              <a:ea typeface="微软雅黑" panose="020B0503020204020204" pitchFamily="34" charset="-122"/>
            </a:endParaRPr>
          </a:p>
          <a:p>
            <a:pPr>
              <a:lnSpc>
                <a:spcPct val="150000"/>
              </a:lnSpc>
            </a:pPr>
            <a:endParaRPr lang="en-US" altLang="zh-CN" sz="5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     2</a:t>
            </a:r>
            <a:r>
              <a:rPr lang="zh-CN" altLang="en-US" sz="2000" b="1" dirty="0">
                <a:latin typeface="微软雅黑" panose="020B0503020204020204" pitchFamily="34" charset="-122"/>
                <a:ea typeface="微软雅黑" panose="020B0503020204020204" pitchFamily="34" charset="-122"/>
              </a:rPr>
              <a:t>）频率同步</a:t>
            </a:r>
            <a:endParaRPr lang="en-US" altLang="zh-CN" sz="2000" b="1" dirty="0">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BF4E38EB-B7E9-4236-A275-D2F62EE79716}"/>
              </a:ext>
            </a:extLst>
          </p:cNvPr>
          <p:cNvSpPr txBox="1"/>
          <p:nvPr/>
        </p:nvSpPr>
        <p:spPr>
          <a:xfrm>
            <a:off x="250149" y="3605341"/>
            <a:ext cx="3018103" cy="1422954"/>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拓扑结构方面：</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     1</a:t>
            </a:r>
            <a:r>
              <a:rPr lang="zh-CN" altLang="en-US" sz="2000" b="1" dirty="0">
                <a:latin typeface="微软雅黑" panose="020B0503020204020204" pitchFamily="34" charset="-122"/>
                <a:ea typeface="微软雅黑" panose="020B0503020204020204" pitchFamily="34" charset="-122"/>
              </a:rPr>
              <a:t>）主从式同步</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     2</a:t>
            </a:r>
            <a:r>
              <a:rPr lang="zh-CN" altLang="en-US" sz="2000" b="1" dirty="0">
                <a:latin typeface="微软雅黑" panose="020B0503020204020204" pitchFamily="34" charset="-122"/>
                <a:ea typeface="微软雅黑" panose="020B0503020204020204" pitchFamily="34" charset="-122"/>
              </a:rPr>
              <a:t>）分布式同步</a:t>
            </a:r>
            <a:endParaRPr lang="en-US" altLang="zh-CN" sz="2000" b="1"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BCA57745-D743-4066-AB91-2820A1AEC3F4}"/>
              </a:ext>
            </a:extLst>
          </p:cNvPr>
          <p:cNvSpPr txBox="1"/>
          <p:nvPr/>
        </p:nvSpPr>
        <p:spPr>
          <a:xfrm>
            <a:off x="2915807" y="3934265"/>
            <a:ext cx="5799792" cy="1015663"/>
          </a:xfrm>
          <a:prstGeom prst="rect">
            <a:avLst/>
          </a:prstGeom>
          <a:noFill/>
        </p:spPr>
        <p:txBody>
          <a:bodyPr wrap="square">
            <a:spAutoFit/>
          </a:bodyPr>
          <a:lstStyle/>
          <a:p>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a:t>
            </a:r>
            <a:r>
              <a:rPr lang="zh-CN" altLang="en-US" sz="2000" kern="100" dirty="0">
                <a:latin typeface="微软雅黑" panose="020B0503020204020204" pitchFamily="34" charset="-122"/>
                <a:ea typeface="微软雅黑" panose="020B0503020204020204" pitchFamily="34" charset="-122"/>
                <a:cs typeface="楷体_GB2312"/>
              </a:rPr>
              <a:t>现有</a:t>
            </a:r>
            <a:r>
              <a:rPr lang="en-US" altLang="zh-CN" sz="2000" kern="100" dirty="0">
                <a:latin typeface="微软雅黑" panose="020B0503020204020204" pitchFamily="34" charset="-122"/>
                <a:ea typeface="微软雅黑" panose="020B0503020204020204" pitchFamily="34" charset="-122"/>
                <a:cs typeface="楷体_GB2312"/>
              </a:rPr>
              <a:t>TSN</a:t>
            </a:r>
            <a:r>
              <a:rPr lang="zh-CN" altLang="en-US" sz="2000" kern="100" dirty="0">
                <a:latin typeface="微软雅黑" panose="020B0503020204020204" pitchFamily="34" charset="-122"/>
                <a:ea typeface="微软雅黑" panose="020B0503020204020204" pitchFamily="34" charset="-122"/>
                <a:cs typeface="楷体_GB2312"/>
              </a:rPr>
              <a:t>协议主要</a:t>
            </a:r>
            <a:r>
              <a:rPr lang="zh-CN" altLang="en-US" sz="2000" b="1" kern="100" dirty="0">
                <a:solidFill>
                  <a:srgbClr val="C00000"/>
                </a:solidFill>
                <a:latin typeface="微软雅黑" panose="020B0503020204020204" pitchFamily="34" charset="-122"/>
                <a:ea typeface="微软雅黑" panose="020B0503020204020204" pitchFamily="34" charset="-122"/>
                <a:cs typeface="楷体_GB2312"/>
              </a:rPr>
              <a:t>采用时间同步</a:t>
            </a:r>
            <a:r>
              <a:rPr lang="zh-CN" altLang="en-US" sz="2000" kern="100" dirty="0">
                <a:latin typeface="微软雅黑" panose="020B0503020204020204" pitchFamily="34" charset="-122"/>
                <a:ea typeface="微软雅黑" panose="020B0503020204020204" pitchFamily="34" charset="-122"/>
                <a:cs typeface="楷体_GB2312"/>
              </a:rPr>
              <a:t>，</a:t>
            </a:r>
            <a:r>
              <a:rPr lang="zh-CN" altLang="en-US" sz="2000" b="1" kern="100" dirty="0">
                <a:solidFill>
                  <a:srgbClr val="C00000"/>
                </a:solidFill>
                <a:latin typeface="微软雅黑" panose="020B0503020204020204" pitchFamily="34" charset="-122"/>
                <a:ea typeface="微软雅黑" panose="020B0503020204020204" pitchFamily="34" charset="-122"/>
                <a:cs typeface="楷体_GB2312"/>
              </a:rPr>
              <a:t>频率同步不完善</a:t>
            </a:r>
            <a:r>
              <a:rPr lang="zh-CN" altLang="en-US" sz="2000" kern="100" dirty="0">
                <a:latin typeface="微软雅黑" panose="020B0503020204020204" pitchFamily="34" charset="-122"/>
                <a:ea typeface="微软雅黑" panose="020B0503020204020204" pitchFamily="34" charset="-122"/>
                <a:cs typeface="楷体_GB2312"/>
              </a:rPr>
              <a:t>，同步精度无法满足流量调度需求。</a:t>
            </a:r>
            <a:endParaRPr lang="en-US" altLang="zh-CN" sz="2000" kern="100" dirty="0">
              <a:latin typeface="微软雅黑" panose="020B0503020204020204" pitchFamily="34" charset="-122"/>
              <a:ea typeface="微软雅黑" panose="020B0503020204020204" pitchFamily="34" charset="-122"/>
              <a:cs typeface="楷体_GB2312"/>
            </a:endParaRPr>
          </a:p>
          <a:p>
            <a:r>
              <a:rPr lang="en-US" altLang="zh-CN" sz="2000" kern="100" dirty="0">
                <a:latin typeface="微软雅黑" panose="020B0503020204020204" pitchFamily="34" charset="-122"/>
                <a:ea typeface="微软雅黑" panose="020B0503020204020204" pitchFamily="34" charset="-122"/>
                <a:cs typeface="楷体_GB2312"/>
              </a:rPr>
              <a:t>2</a:t>
            </a:r>
            <a:r>
              <a:rPr lang="zh-CN" altLang="en-US" sz="2000" kern="100" dirty="0">
                <a:latin typeface="微软雅黑" panose="020B0503020204020204" pitchFamily="34" charset="-122"/>
                <a:ea typeface="微软雅黑" panose="020B0503020204020204" pitchFamily="34" charset="-122"/>
                <a:cs typeface="楷体_GB2312"/>
              </a:rPr>
              <a:t>）同一个节点做</a:t>
            </a:r>
            <a:r>
              <a:rPr lang="zh-CN" altLang="en-US" sz="2000" b="1" kern="100" dirty="0">
                <a:solidFill>
                  <a:srgbClr val="C00000"/>
                </a:solidFill>
                <a:latin typeface="微软雅黑" panose="020B0503020204020204" pitchFamily="34" charset="-122"/>
                <a:ea typeface="微软雅黑" panose="020B0503020204020204" pitchFamily="34" charset="-122"/>
                <a:cs typeface="楷体_GB2312"/>
              </a:rPr>
              <a:t>时频同步计算量大</a:t>
            </a:r>
            <a:r>
              <a:rPr lang="zh-CN" altLang="en-US" sz="2000" kern="100" dirty="0">
                <a:latin typeface="微软雅黑" panose="020B0503020204020204" pitchFamily="34" charset="-122"/>
                <a:ea typeface="微软雅黑" panose="020B0503020204020204" pitchFamily="34" charset="-122"/>
                <a:cs typeface="楷体_GB2312"/>
              </a:rPr>
              <a:t>。</a:t>
            </a:r>
            <a:endParaRPr lang="zh-CN" altLang="en-US" sz="2000" dirty="0">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00F4F027-2C14-475C-8970-BEB9648EE4F0}"/>
              </a:ext>
            </a:extLst>
          </p:cNvPr>
          <p:cNvSpPr txBox="1"/>
          <p:nvPr/>
        </p:nvSpPr>
        <p:spPr>
          <a:xfrm>
            <a:off x="249349" y="5452300"/>
            <a:ext cx="8024856" cy="961289"/>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在复杂的工业场景下，传统时钟模型无法准确反映时钟运行过程</a:t>
            </a:r>
          </a:p>
          <a:p>
            <a:pPr marL="342900" indent="-342900">
              <a:lnSpc>
                <a:spcPct val="150000"/>
              </a:lnSpc>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a:t>
            </a:r>
            <a:r>
              <a:rPr lang="en-US" altLang="zh-CN" sz="2000" b="1" dirty="0">
                <a:latin typeface="微软雅黑" panose="020B0503020204020204" pitchFamily="34" charset="-122"/>
                <a:ea typeface="微软雅黑" panose="020B0503020204020204" pitchFamily="34" charset="-122"/>
              </a:rPr>
              <a:t>TSN</a:t>
            </a:r>
            <a:r>
              <a:rPr lang="zh-CN" altLang="en-US" sz="2000" b="1" dirty="0">
                <a:latin typeface="微软雅黑" panose="020B0503020204020204" pitchFamily="34" charset="-122"/>
                <a:ea typeface="微软雅黑" panose="020B0503020204020204" pitchFamily="34" charset="-122"/>
              </a:rPr>
              <a:t>场景下形成没有可靠统一的时钟同步性能测试方法</a:t>
            </a:r>
          </a:p>
        </p:txBody>
      </p:sp>
    </p:spTree>
    <p:extLst>
      <p:ext uri="{BB962C8B-B14F-4D97-AF65-F5344CB8AC3E}">
        <p14:creationId xmlns:p14="http://schemas.microsoft.com/office/powerpoint/2010/main" val="1307907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43">
            <a:extLst>
              <a:ext uri="{FF2B5EF4-FFF2-40B4-BE49-F238E27FC236}">
                <a16:creationId xmlns:a16="http://schemas.microsoft.com/office/drawing/2014/main" id="{05184F82-B832-4DE3-B9D6-719D5D35F37A}"/>
              </a:ext>
            </a:extLst>
          </p:cNvPr>
          <p:cNvSpPr/>
          <p:nvPr/>
        </p:nvSpPr>
        <p:spPr>
          <a:xfrm>
            <a:off x="1152637" y="2669728"/>
            <a:ext cx="6411951" cy="1345318"/>
          </a:xfrm>
          <a:prstGeom prst="roundRect">
            <a:avLst/>
          </a:prstGeom>
          <a:solidFill>
            <a:schemeClr val="bg1">
              <a:lumMod val="95000"/>
            </a:schemeClr>
          </a:solidFill>
          <a:ln w="38100">
            <a:solidFill>
              <a:srgbClr val="0472B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a:extLst>
              <a:ext uri="{FF2B5EF4-FFF2-40B4-BE49-F238E27FC236}">
                <a16:creationId xmlns:a16="http://schemas.microsoft.com/office/drawing/2014/main" id="{A649042B-026C-46A7-A50B-C0F11BEB2C5C}"/>
              </a:ext>
            </a:extLst>
          </p:cNvPr>
          <p:cNvSpPr txBox="1"/>
          <p:nvPr/>
        </p:nvSpPr>
        <p:spPr>
          <a:xfrm>
            <a:off x="1170879" y="2703847"/>
            <a:ext cx="6411951" cy="1308884"/>
          </a:xfrm>
          <a:prstGeom prst="rect">
            <a:avLst/>
          </a:prstGeom>
          <a:noFill/>
          <a:ln>
            <a:solidFill>
              <a:srgbClr val="0472BD"/>
            </a:solidFill>
          </a:ln>
        </p:spPr>
        <p:txBody>
          <a:bodyPr wrap="square" rtlCol="0">
            <a:spAutoFit/>
          </a:bodyPr>
          <a:lstStyle/>
          <a:p>
            <a:pPr>
              <a:lnSpc>
                <a:spcPct val="150000"/>
              </a:lnSpc>
            </a:pPr>
            <a:r>
              <a:rPr lang="zh-CN" altLang="en-US" sz="2800" b="1" dirty="0">
                <a:latin typeface="微软雅黑" panose="020B0503020204020204" pitchFamily="34" charset="-122"/>
                <a:ea typeface="微软雅黑" panose="020B0503020204020204" pitchFamily="34" charset="-122"/>
              </a:rPr>
              <a:t>面对复杂的工业场景时，如何兼顾提升时钟同步的稳定性、精确性与快速性</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5F2C5B43-B510-46BE-997D-0D5F865C5A16}"/>
              </a:ext>
            </a:extLst>
          </p:cNvPr>
          <p:cNvSpPr/>
          <p:nvPr/>
        </p:nvSpPr>
        <p:spPr>
          <a:xfrm>
            <a:off x="249349" y="857654"/>
            <a:ext cx="1826141"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问题描述</a:t>
            </a:r>
          </a:p>
        </p:txBody>
      </p:sp>
      <p:pic>
        <p:nvPicPr>
          <p:cNvPr id="9" name="图片 8">
            <a:extLst>
              <a:ext uri="{FF2B5EF4-FFF2-40B4-BE49-F238E27FC236}">
                <a16:creationId xmlns:a16="http://schemas.microsoft.com/office/drawing/2014/main" id="{BF52DC48-0EAE-4C98-91DD-56AB9A9A721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586"/>
          <a:stretch/>
        </p:blipFill>
        <p:spPr>
          <a:xfrm>
            <a:off x="591857" y="5336427"/>
            <a:ext cx="1754293" cy="1205581"/>
          </a:xfrm>
          <a:prstGeom prst="rect">
            <a:avLst/>
          </a:prstGeom>
        </p:spPr>
      </p:pic>
      <p:pic>
        <p:nvPicPr>
          <p:cNvPr id="10" name="图片 9">
            <a:extLst>
              <a:ext uri="{FF2B5EF4-FFF2-40B4-BE49-F238E27FC236}">
                <a16:creationId xmlns:a16="http://schemas.microsoft.com/office/drawing/2014/main" id="{6B0D07B8-0544-4881-B20F-48AFA2CB55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4187" y="5341814"/>
            <a:ext cx="1754293" cy="1205581"/>
          </a:xfrm>
          <a:prstGeom prst="rect">
            <a:avLst/>
          </a:prstGeom>
        </p:spPr>
      </p:pic>
      <p:pic>
        <p:nvPicPr>
          <p:cNvPr id="11" name="图片 10">
            <a:extLst>
              <a:ext uri="{FF2B5EF4-FFF2-40B4-BE49-F238E27FC236}">
                <a16:creationId xmlns:a16="http://schemas.microsoft.com/office/drawing/2014/main" id="{E02E6C06-B9EE-497E-9252-EE3FA7E4D5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36517" y="5336428"/>
            <a:ext cx="1754293" cy="1205580"/>
          </a:xfrm>
          <a:prstGeom prst="rect">
            <a:avLst/>
          </a:prstGeom>
        </p:spPr>
      </p:pic>
      <p:grpSp>
        <p:nvGrpSpPr>
          <p:cNvPr id="12" name="组合 11">
            <a:extLst>
              <a:ext uri="{FF2B5EF4-FFF2-40B4-BE49-F238E27FC236}">
                <a16:creationId xmlns:a16="http://schemas.microsoft.com/office/drawing/2014/main" id="{4A7667AF-DCBD-4018-A8BA-8E2A750984D0}"/>
              </a:ext>
            </a:extLst>
          </p:cNvPr>
          <p:cNvGrpSpPr/>
          <p:nvPr/>
        </p:nvGrpSpPr>
        <p:grpSpPr>
          <a:xfrm>
            <a:off x="6687442" y="5336427"/>
            <a:ext cx="1754293" cy="1205581"/>
            <a:chOff x="5034789" y="2571750"/>
            <a:chExt cx="3309744" cy="2211710"/>
          </a:xfrm>
        </p:grpSpPr>
        <p:pic>
          <p:nvPicPr>
            <p:cNvPr id="13" name="图片 12">
              <a:extLst>
                <a:ext uri="{FF2B5EF4-FFF2-40B4-BE49-F238E27FC236}">
                  <a16:creationId xmlns:a16="http://schemas.microsoft.com/office/drawing/2014/main" id="{C752C33A-1374-41CD-900A-0B9AC43BC5E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34789" y="2571750"/>
              <a:ext cx="3309744" cy="2211710"/>
            </a:xfrm>
            <a:prstGeom prst="rect">
              <a:avLst/>
            </a:prstGeom>
          </p:spPr>
        </p:pic>
        <p:sp>
          <p:nvSpPr>
            <p:cNvPr id="14" name="矩形 13">
              <a:extLst>
                <a:ext uri="{FF2B5EF4-FFF2-40B4-BE49-F238E27FC236}">
                  <a16:creationId xmlns:a16="http://schemas.microsoft.com/office/drawing/2014/main" id="{DA2435E5-32A2-48D9-BDA5-1754BA727109}"/>
                </a:ext>
              </a:extLst>
            </p:cNvPr>
            <p:cNvSpPr/>
            <p:nvPr/>
          </p:nvSpPr>
          <p:spPr>
            <a:xfrm>
              <a:off x="7884368" y="4587974"/>
              <a:ext cx="432048" cy="1571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7016737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对象 4">
            <a:extLst>
              <a:ext uri="{FF2B5EF4-FFF2-40B4-BE49-F238E27FC236}">
                <a16:creationId xmlns:a16="http://schemas.microsoft.com/office/drawing/2014/main" id="{E2694E5A-57EF-4DBE-B0E0-7BDA4632F6C7}"/>
              </a:ext>
            </a:extLst>
          </p:cNvPr>
          <p:cNvGraphicFramePr>
            <a:graphicFrameLocks noChangeAspect="1"/>
          </p:cNvGraphicFramePr>
          <p:nvPr>
            <p:extLst>
              <p:ext uri="{D42A27DB-BD31-4B8C-83A1-F6EECF244321}">
                <p14:modId xmlns:p14="http://schemas.microsoft.com/office/powerpoint/2010/main" val="2021483041"/>
              </p:ext>
            </p:extLst>
          </p:nvPr>
        </p:nvGraphicFramePr>
        <p:xfrm>
          <a:off x="1680312" y="1685956"/>
          <a:ext cx="6017442" cy="4917895"/>
        </p:xfrm>
        <a:graphic>
          <a:graphicData uri="http://schemas.openxmlformats.org/presentationml/2006/ole">
            <mc:AlternateContent xmlns:mc="http://schemas.openxmlformats.org/markup-compatibility/2006">
              <mc:Choice xmlns:v="urn:schemas-microsoft-com:vml" Requires="v">
                <p:oleObj r:id="rId3" imgW="4549091" imgH="3711341" progId="Visio.Drawing.15">
                  <p:embed/>
                </p:oleObj>
              </mc:Choice>
              <mc:Fallback>
                <p:oleObj r:id="rId3" imgW="4549091" imgH="3711341"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0312" y="1685956"/>
                        <a:ext cx="6017442" cy="4917895"/>
                      </a:xfrm>
                      <a:prstGeom prst="rect">
                        <a:avLst/>
                      </a:prstGeom>
                      <a:noFill/>
                    </p:spPr>
                  </p:pic>
                </p:oleObj>
              </mc:Fallback>
            </mc:AlternateContent>
          </a:graphicData>
        </a:graphic>
      </p:graphicFrame>
      <p:sp>
        <p:nvSpPr>
          <p:cNvPr id="6" name="矩形 5">
            <a:extLst>
              <a:ext uri="{FF2B5EF4-FFF2-40B4-BE49-F238E27FC236}">
                <a16:creationId xmlns:a16="http://schemas.microsoft.com/office/drawing/2014/main" id="{71C54DA7-FD6E-4452-8812-7C3A663E492B}"/>
              </a:ext>
            </a:extLst>
          </p:cNvPr>
          <p:cNvSpPr/>
          <p:nvPr/>
        </p:nvSpPr>
        <p:spPr>
          <a:xfrm>
            <a:off x="249349" y="857654"/>
            <a:ext cx="5519460" cy="584775"/>
          </a:xfrm>
          <a:prstGeom prst="rect">
            <a:avLst/>
          </a:prstGeom>
        </p:spPr>
        <p:txBody>
          <a:bodyPr wrap="non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rPr>
              <a:t>层次化时频联合同步研究框架</a:t>
            </a:r>
          </a:p>
        </p:txBody>
      </p:sp>
      <p:sp>
        <p:nvSpPr>
          <p:cNvPr id="2" name="矩形 1">
            <a:extLst>
              <a:ext uri="{FF2B5EF4-FFF2-40B4-BE49-F238E27FC236}">
                <a16:creationId xmlns:a16="http://schemas.microsoft.com/office/drawing/2014/main" id="{BC03E0DD-1169-43EE-A336-15DDD01BFB16}"/>
              </a:ext>
            </a:extLst>
          </p:cNvPr>
          <p:cNvSpPr/>
          <p:nvPr/>
        </p:nvSpPr>
        <p:spPr>
          <a:xfrm>
            <a:off x="1576873" y="1604865"/>
            <a:ext cx="2276670" cy="246328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9C81981-23C1-4AA0-9710-5AC0D3DEA0BE}"/>
              </a:ext>
            </a:extLst>
          </p:cNvPr>
          <p:cNvSpPr/>
          <p:nvPr/>
        </p:nvSpPr>
        <p:spPr>
          <a:xfrm>
            <a:off x="3007567" y="4167380"/>
            <a:ext cx="3402564" cy="246328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F71ABB61-D98D-428E-A6E3-F94EDECA1C41}"/>
              </a:ext>
            </a:extLst>
          </p:cNvPr>
          <p:cNvSpPr/>
          <p:nvPr/>
        </p:nvSpPr>
        <p:spPr>
          <a:xfrm>
            <a:off x="5524523" y="1604865"/>
            <a:ext cx="2276670" cy="246328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6E3CB2A2-F404-4929-B1CD-986F0984CF82}"/>
              </a:ext>
            </a:extLst>
          </p:cNvPr>
          <p:cNvSpPr txBox="1"/>
          <p:nvPr/>
        </p:nvSpPr>
        <p:spPr>
          <a:xfrm>
            <a:off x="593779" y="1604865"/>
            <a:ext cx="879655" cy="369332"/>
          </a:xfrm>
          <a:prstGeom prst="rect">
            <a:avLst/>
          </a:prstGeom>
          <a:noFill/>
        </p:spPr>
        <p:txBody>
          <a:bodyPr wrap="squar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第二章</a:t>
            </a:r>
          </a:p>
        </p:txBody>
      </p:sp>
      <p:sp>
        <p:nvSpPr>
          <p:cNvPr id="9" name="文本框 8">
            <a:extLst>
              <a:ext uri="{FF2B5EF4-FFF2-40B4-BE49-F238E27FC236}">
                <a16:creationId xmlns:a16="http://schemas.microsoft.com/office/drawing/2014/main" id="{BEFA878F-9C84-4411-9B8C-3B3870CD80A8}"/>
              </a:ext>
            </a:extLst>
          </p:cNvPr>
          <p:cNvSpPr txBox="1"/>
          <p:nvPr/>
        </p:nvSpPr>
        <p:spPr>
          <a:xfrm>
            <a:off x="7902759" y="1604865"/>
            <a:ext cx="879655" cy="369332"/>
          </a:xfrm>
          <a:prstGeom prst="rect">
            <a:avLst/>
          </a:prstGeom>
          <a:noFill/>
        </p:spPr>
        <p:txBody>
          <a:bodyPr wrap="squar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第三章</a:t>
            </a:r>
          </a:p>
        </p:txBody>
      </p:sp>
      <p:sp>
        <p:nvSpPr>
          <p:cNvPr id="10" name="文本框 9">
            <a:extLst>
              <a:ext uri="{FF2B5EF4-FFF2-40B4-BE49-F238E27FC236}">
                <a16:creationId xmlns:a16="http://schemas.microsoft.com/office/drawing/2014/main" id="{CC6B98A5-943C-4EDC-8ED8-56399E59D31E}"/>
              </a:ext>
            </a:extLst>
          </p:cNvPr>
          <p:cNvSpPr txBox="1"/>
          <p:nvPr/>
        </p:nvSpPr>
        <p:spPr>
          <a:xfrm>
            <a:off x="4269021" y="3798048"/>
            <a:ext cx="879655" cy="369332"/>
          </a:xfrm>
          <a:prstGeom prst="rect">
            <a:avLst/>
          </a:prstGeom>
          <a:noFill/>
        </p:spPr>
        <p:txBody>
          <a:bodyPr wrap="squar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第四章</a:t>
            </a:r>
          </a:p>
        </p:txBody>
      </p:sp>
    </p:spTree>
    <p:extLst>
      <p:ext uri="{BB962C8B-B14F-4D97-AF65-F5344CB8AC3E}">
        <p14:creationId xmlns:p14="http://schemas.microsoft.com/office/powerpoint/2010/main" val="37855489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3" grpId="0"/>
      <p:bldP spid="9" grpId="0"/>
      <p:bldP spid="10" grpId="0"/>
    </p:bldLst>
  </p:timing>
</p:sld>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16-VI主题-蓝" id="{1B918C6D-2D61-4306-88BA-3CA31BAAF13F}" vid="{A734D909-B61D-48C4-8B37-4CE49734400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2016-VI主题-蓝</Template>
  <TotalTime>10909</TotalTime>
  <Words>4844</Words>
  <Application>Microsoft Office PowerPoint</Application>
  <PresentationFormat>全屏显示(4:3)</PresentationFormat>
  <Paragraphs>688</Paragraphs>
  <Slides>41</Slides>
  <Notes>40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2</vt:i4>
      </vt:variant>
      <vt:variant>
        <vt:lpstr>幻灯片标题</vt:lpstr>
      </vt:variant>
      <vt:variant>
        <vt:i4>41</vt:i4>
      </vt:variant>
    </vt:vector>
  </HeadingPairs>
  <TitlesOfParts>
    <vt:vector size="51" baseType="lpstr">
      <vt:lpstr>等线</vt:lpstr>
      <vt:lpstr>等线 Light</vt:lpstr>
      <vt:lpstr>微软雅黑</vt:lpstr>
      <vt:lpstr>Arial</vt:lpstr>
      <vt:lpstr>Calibri</vt:lpstr>
      <vt:lpstr>Times New Roman</vt:lpstr>
      <vt:lpstr>Wingdings</vt:lpstr>
      <vt:lpstr>2016-VI主题-蓝</vt:lpstr>
      <vt:lpstr>Microsoft Visio 绘图</vt:lpstr>
      <vt:lpstr>Equation</vt:lpstr>
      <vt:lpstr>面向时间敏感网络的层次化时频联合同步研究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谢谢，请各位老师批评指正！</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 YUNZHU</dc:creator>
  <cp:lastModifiedBy>sun yafei</cp:lastModifiedBy>
  <cp:revision>1387</cp:revision>
  <cp:lastPrinted>2020-05-22T03:06:21Z</cp:lastPrinted>
  <dcterms:created xsi:type="dcterms:W3CDTF">2016-04-20T02:59:17Z</dcterms:created>
  <dcterms:modified xsi:type="dcterms:W3CDTF">2021-01-14T16:19:30Z</dcterms:modified>
</cp:coreProperties>
</file>